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14"/>
  </p:notesMasterIdLst>
  <p:handoutMasterIdLst>
    <p:handoutMasterId r:id="rId15"/>
  </p:handoutMasterIdLst>
  <p:sldIdLst>
    <p:sldId id="398" r:id="rId2"/>
    <p:sldId id="386" r:id="rId3"/>
    <p:sldId id="389" r:id="rId4"/>
    <p:sldId id="388" r:id="rId5"/>
    <p:sldId id="390" r:id="rId6"/>
    <p:sldId id="391" r:id="rId7"/>
    <p:sldId id="392" r:id="rId8"/>
    <p:sldId id="387" r:id="rId9"/>
    <p:sldId id="393" r:id="rId10"/>
    <p:sldId id="394" r:id="rId11"/>
    <p:sldId id="399" r:id="rId12"/>
    <p:sldId id="400" r:id="rId13"/>
  </p:sldIdLst>
  <p:sldSz cx="9144000" cy="6858000" type="screen4x3"/>
  <p:notesSz cx="9144000" cy="6858000"/>
  <p:defaultTextStyle>
    <a:defPPr>
      <a:defRPr lang="en-GB"/>
    </a:defPPr>
    <a:lvl1pPr algn="l" rtl="0" fontAlgn="base">
      <a:spcBef>
        <a:spcPct val="0"/>
      </a:spcBef>
      <a:spcAft>
        <a:spcPct val="0"/>
      </a:spcAft>
      <a:defRPr sz="2400" b="1" kern="1200">
        <a:solidFill>
          <a:srgbClr val="180E63"/>
        </a:solidFill>
        <a:latin typeface="Verdana" pitchFamily="34" charset="0"/>
        <a:ea typeface="ＭＳ Ｐゴシック" charset="-128"/>
        <a:cs typeface="+mn-cs"/>
      </a:defRPr>
    </a:lvl1pPr>
    <a:lvl2pPr marL="457200" algn="l" rtl="0" fontAlgn="base">
      <a:spcBef>
        <a:spcPct val="0"/>
      </a:spcBef>
      <a:spcAft>
        <a:spcPct val="0"/>
      </a:spcAft>
      <a:defRPr sz="2400" b="1" kern="1200">
        <a:solidFill>
          <a:srgbClr val="180E63"/>
        </a:solidFill>
        <a:latin typeface="Verdana" pitchFamily="34" charset="0"/>
        <a:ea typeface="ＭＳ Ｐゴシック" charset="-128"/>
        <a:cs typeface="+mn-cs"/>
      </a:defRPr>
    </a:lvl2pPr>
    <a:lvl3pPr marL="914400" algn="l" rtl="0" fontAlgn="base">
      <a:spcBef>
        <a:spcPct val="0"/>
      </a:spcBef>
      <a:spcAft>
        <a:spcPct val="0"/>
      </a:spcAft>
      <a:defRPr sz="2400" b="1" kern="1200">
        <a:solidFill>
          <a:srgbClr val="180E63"/>
        </a:solidFill>
        <a:latin typeface="Verdana" pitchFamily="34" charset="0"/>
        <a:ea typeface="ＭＳ Ｐゴシック" charset="-128"/>
        <a:cs typeface="+mn-cs"/>
      </a:defRPr>
    </a:lvl3pPr>
    <a:lvl4pPr marL="1371600" algn="l" rtl="0" fontAlgn="base">
      <a:spcBef>
        <a:spcPct val="0"/>
      </a:spcBef>
      <a:spcAft>
        <a:spcPct val="0"/>
      </a:spcAft>
      <a:defRPr sz="2400" b="1" kern="1200">
        <a:solidFill>
          <a:srgbClr val="180E63"/>
        </a:solidFill>
        <a:latin typeface="Verdana" pitchFamily="34" charset="0"/>
        <a:ea typeface="ＭＳ Ｐゴシック" charset="-128"/>
        <a:cs typeface="+mn-cs"/>
      </a:defRPr>
    </a:lvl4pPr>
    <a:lvl5pPr marL="1828800" algn="l" rtl="0" fontAlgn="base">
      <a:spcBef>
        <a:spcPct val="0"/>
      </a:spcBef>
      <a:spcAft>
        <a:spcPct val="0"/>
      </a:spcAft>
      <a:defRPr sz="2400" b="1" kern="1200">
        <a:solidFill>
          <a:srgbClr val="180E63"/>
        </a:solidFill>
        <a:latin typeface="Verdana" pitchFamily="34" charset="0"/>
        <a:ea typeface="ＭＳ Ｐゴシック" charset="-128"/>
        <a:cs typeface="+mn-cs"/>
      </a:defRPr>
    </a:lvl5pPr>
    <a:lvl6pPr marL="2286000" algn="l" defTabSz="914400" rtl="0" eaLnBrk="1" latinLnBrk="0" hangingPunct="1">
      <a:defRPr sz="2400" b="1" kern="1200">
        <a:solidFill>
          <a:srgbClr val="180E63"/>
        </a:solidFill>
        <a:latin typeface="Verdana" pitchFamily="34" charset="0"/>
        <a:ea typeface="ＭＳ Ｐゴシック" charset="-128"/>
        <a:cs typeface="+mn-cs"/>
      </a:defRPr>
    </a:lvl6pPr>
    <a:lvl7pPr marL="2743200" algn="l" defTabSz="914400" rtl="0" eaLnBrk="1" latinLnBrk="0" hangingPunct="1">
      <a:defRPr sz="2400" b="1" kern="1200">
        <a:solidFill>
          <a:srgbClr val="180E63"/>
        </a:solidFill>
        <a:latin typeface="Verdana" pitchFamily="34" charset="0"/>
        <a:ea typeface="ＭＳ Ｐゴシック" charset="-128"/>
        <a:cs typeface="+mn-cs"/>
      </a:defRPr>
    </a:lvl7pPr>
    <a:lvl8pPr marL="3200400" algn="l" defTabSz="914400" rtl="0" eaLnBrk="1" latinLnBrk="0" hangingPunct="1">
      <a:defRPr sz="2400" b="1" kern="1200">
        <a:solidFill>
          <a:srgbClr val="180E63"/>
        </a:solidFill>
        <a:latin typeface="Verdana" pitchFamily="34" charset="0"/>
        <a:ea typeface="ＭＳ Ｐゴシック" charset="-128"/>
        <a:cs typeface="+mn-cs"/>
      </a:defRPr>
    </a:lvl8pPr>
    <a:lvl9pPr marL="3657600" algn="l" defTabSz="914400" rtl="0" eaLnBrk="1" latinLnBrk="0" hangingPunct="1">
      <a:defRPr sz="2400" b="1" kern="1200">
        <a:solidFill>
          <a:srgbClr val="180E63"/>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978"/>
    <a:srgbClr val="180E63"/>
    <a:srgbClr val="ABDEFF"/>
    <a:srgbClr val="E6F9FF"/>
    <a:srgbClr val="FFFFF0"/>
    <a:srgbClr val="EEEEEE"/>
    <a:srgbClr val="E6F6FF"/>
    <a:srgbClr val="008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37" autoAdjust="0"/>
    <p:restoredTop sz="94660"/>
  </p:normalViewPr>
  <p:slideViewPr>
    <p:cSldViewPr>
      <p:cViewPr varScale="1">
        <p:scale>
          <a:sx n="108" d="100"/>
          <a:sy n="108" d="100"/>
        </p:scale>
        <p:origin x="160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41" d="100"/>
          <a:sy n="141" d="100"/>
        </p:scale>
        <p:origin x="-2296" y="-11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Verdana" charset="0"/>
                <a:ea typeface="Geneva" charset="0"/>
                <a:cs typeface="Arial" charset="0"/>
              </a:defRPr>
            </a:lvl1pPr>
          </a:lstStyle>
          <a:p>
            <a:pPr>
              <a:defRPr/>
            </a:pPr>
            <a:endParaRPr lang="en-US"/>
          </a:p>
        </p:txBody>
      </p:sp>
      <p:sp>
        <p:nvSpPr>
          <p:cNvPr id="131075"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Verdana" charset="0"/>
                <a:ea typeface="Geneva" charset="0"/>
                <a:cs typeface="Arial" charset="0"/>
              </a:defRPr>
            </a:lvl1pPr>
          </a:lstStyle>
          <a:p>
            <a:pPr>
              <a:defRPr/>
            </a:pPr>
            <a:endParaRPr lang="en-US"/>
          </a:p>
        </p:txBody>
      </p:sp>
      <p:sp>
        <p:nvSpPr>
          <p:cNvPr id="131076"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Verdana" charset="0"/>
                <a:ea typeface="Geneva" charset="0"/>
                <a:cs typeface="Arial" charset="0"/>
              </a:defRPr>
            </a:lvl1pPr>
          </a:lstStyle>
          <a:p>
            <a:pPr>
              <a:defRPr/>
            </a:pPr>
            <a:endParaRPr lang="en-US"/>
          </a:p>
        </p:txBody>
      </p:sp>
      <p:sp>
        <p:nvSpPr>
          <p:cNvPr id="131077"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54D671C-38FA-4BA7-819F-91A1A429F92F}" type="slidenum">
              <a:rPr lang="en-US"/>
              <a:pPr/>
              <a:t>‹#›</a:t>
            </a:fld>
            <a:endParaRPr lang="en-US"/>
          </a:p>
        </p:txBody>
      </p:sp>
    </p:spTree>
    <p:extLst>
      <p:ext uri="{BB962C8B-B14F-4D97-AF65-F5344CB8AC3E}">
        <p14:creationId xmlns:p14="http://schemas.microsoft.com/office/powerpoint/2010/main" val="98497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Verdana" charset="0"/>
                <a:ea typeface="Geneva" charset="0"/>
                <a:cs typeface="Arial" charset="0"/>
              </a:defRPr>
            </a:lvl1pPr>
          </a:lstStyle>
          <a:p>
            <a:pPr>
              <a:defRPr/>
            </a:pPr>
            <a:endParaRPr lang="en-US"/>
          </a:p>
        </p:txBody>
      </p:sp>
      <p:sp>
        <p:nvSpPr>
          <p:cNvPr id="133123"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Verdana" charset="0"/>
                <a:ea typeface="Geneva" charset="0"/>
                <a:cs typeface="Arial" charset="0"/>
              </a:defRPr>
            </a:lvl1pPr>
          </a:lstStyle>
          <a:p>
            <a:pPr>
              <a:defRPr/>
            </a:pPr>
            <a:endParaRPr lang="en-US"/>
          </a:p>
        </p:txBody>
      </p:sp>
      <p:sp>
        <p:nvSpPr>
          <p:cNvPr id="13312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133125"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26"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Verdana" charset="0"/>
                <a:ea typeface="Geneva" charset="0"/>
                <a:cs typeface="Arial" charset="0"/>
              </a:defRPr>
            </a:lvl1pPr>
          </a:lstStyle>
          <a:p>
            <a:pPr>
              <a:defRPr/>
            </a:pPr>
            <a:endParaRPr lang="en-US"/>
          </a:p>
        </p:txBody>
      </p:sp>
      <p:sp>
        <p:nvSpPr>
          <p:cNvPr id="133127"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8C98F696-E80E-40ED-9312-6D1E8C346030}" type="slidenum">
              <a:rPr lang="en-US"/>
              <a:pPr/>
              <a:t>‹#›</a:t>
            </a:fld>
            <a:endParaRPr lang="en-US"/>
          </a:p>
        </p:txBody>
      </p:sp>
    </p:spTree>
    <p:extLst>
      <p:ext uri="{BB962C8B-B14F-4D97-AF65-F5344CB8AC3E}">
        <p14:creationId xmlns:p14="http://schemas.microsoft.com/office/powerpoint/2010/main" val="915899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Geneva"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2EBC5-1889-4391-AF0B-F5EC23886414}" type="slidenum">
              <a:rPr lang="en-GB" smtClean="0"/>
              <a:pPr/>
              <a:t>1</a:t>
            </a:fld>
            <a:endParaRPr lang="en-GB"/>
          </a:p>
        </p:txBody>
      </p:sp>
      <p:sp>
        <p:nvSpPr>
          <p:cNvPr id="2" name="Footer Placeholder 1"/>
          <p:cNvSpPr>
            <a:spLocks noGrp="1"/>
          </p:cNvSpPr>
          <p:nvPr>
            <p:ph type="ftr" sz="quarter" idx="10"/>
          </p:nvPr>
        </p:nvSpPr>
        <p:spPr/>
        <p:txBody>
          <a:bodyPr/>
          <a:lstStyle/>
          <a:p>
            <a:pPr>
              <a:defRPr/>
            </a:pPr>
            <a:r>
              <a:rPr lang="en-GB"/>
              <a:t>library/psychology/memory/lesson 1 intro to course and memory</a:t>
            </a:r>
          </a:p>
        </p:txBody>
      </p:sp>
    </p:spTree>
    <p:extLst>
      <p:ext uri="{BB962C8B-B14F-4D97-AF65-F5344CB8AC3E}">
        <p14:creationId xmlns:p14="http://schemas.microsoft.com/office/powerpoint/2010/main" val="94586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2EBC5-1889-4391-AF0B-F5EC23886414}" type="slidenum">
              <a:rPr lang="en-GB" smtClean="0"/>
              <a:pPr/>
              <a:t>9</a:t>
            </a:fld>
            <a:endParaRPr lang="en-GB"/>
          </a:p>
        </p:txBody>
      </p:sp>
      <p:sp>
        <p:nvSpPr>
          <p:cNvPr id="2" name="Footer Placeholder 1"/>
          <p:cNvSpPr>
            <a:spLocks noGrp="1"/>
          </p:cNvSpPr>
          <p:nvPr>
            <p:ph type="ftr" sz="quarter" idx="10"/>
          </p:nvPr>
        </p:nvSpPr>
        <p:spPr/>
        <p:txBody>
          <a:bodyPr/>
          <a:lstStyle/>
          <a:p>
            <a:pPr>
              <a:defRPr/>
            </a:pPr>
            <a:r>
              <a:rPr lang="en-GB"/>
              <a:t>library/psychology/memory/lesson 1 intro to course and memory</a:t>
            </a:r>
          </a:p>
        </p:txBody>
      </p:sp>
    </p:spTree>
    <p:extLst>
      <p:ext uri="{BB962C8B-B14F-4D97-AF65-F5344CB8AC3E}">
        <p14:creationId xmlns:p14="http://schemas.microsoft.com/office/powerpoint/2010/main" val="136976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2EBC5-1889-4391-AF0B-F5EC23886414}" type="slidenum">
              <a:rPr lang="en-GB" smtClean="0"/>
              <a:pPr/>
              <a:t>10</a:t>
            </a:fld>
            <a:endParaRPr lang="en-GB"/>
          </a:p>
        </p:txBody>
      </p:sp>
      <p:sp>
        <p:nvSpPr>
          <p:cNvPr id="2" name="Footer Placeholder 1"/>
          <p:cNvSpPr>
            <a:spLocks noGrp="1"/>
          </p:cNvSpPr>
          <p:nvPr>
            <p:ph type="ftr" sz="quarter" idx="10"/>
          </p:nvPr>
        </p:nvSpPr>
        <p:spPr/>
        <p:txBody>
          <a:bodyPr/>
          <a:lstStyle/>
          <a:p>
            <a:pPr>
              <a:defRPr/>
            </a:pPr>
            <a:r>
              <a:rPr lang="en-GB"/>
              <a:t>library/psychology/memory/lesson 1 intro to course and memory</a:t>
            </a:r>
          </a:p>
        </p:txBody>
      </p:sp>
    </p:spTree>
    <p:extLst>
      <p:ext uri="{BB962C8B-B14F-4D97-AF65-F5344CB8AC3E}">
        <p14:creationId xmlns:p14="http://schemas.microsoft.com/office/powerpoint/2010/main" val="2517803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2EBC5-1889-4391-AF0B-F5EC23886414}" type="slidenum">
              <a:rPr lang="en-GB" smtClean="0"/>
              <a:pPr/>
              <a:t>11</a:t>
            </a:fld>
            <a:endParaRPr lang="en-GB"/>
          </a:p>
        </p:txBody>
      </p:sp>
      <p:sp>
        <p:nvSpPr>
          <p:cNvPr id="2" name="Footer Placeholder 1"/>
          <p:cNvSpPr>
            <a:spLocks noGrp="1"/>
          </p:cNvSpPr>
          <p:nvPr>
            <p:ph type="ftr" sz="quarter" idx="10"/>
          </p:nvPr>
        </p:nvSpPr>
        <p:spPr/>
        <p:txBody>
          <a:bodyPr/>
          <a:lstStyle/>
          <a:p>
            <a:pPr>
              <a:defRPr/>
            </a:pPr>
            <a:r>
              <a:rPr lang="en-GB"/>
              <a:t>library/psychology/memory/lesson 1 intro to course and memory</a:t>
            </a:r>
          </a:p>
        </p:txBody>
      </p:sp>
    </p:spTree>
    <p:extLst>
      <p:ext uri="{BB962C8B-B14F-4D97-AF65-F5344CB8AC3E}">
        <p14:creationId xmlns:p14="http://schemas.microsoft.com/office/powerpoint/2010/main" val="322596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2EBC5-1889-4391-AF0B-F5EC23886414}" type="slidenum">
              <a:rPr lang="en-GB" smtClean="0"/>
              <a:pPr/>
              <a:t>12</a:t>
            </a:fld>
            <a:endParaRPr lang="en-GB"/>
          </a:p>
        </p:txBody>
      </p:sp>
      <p:sp>
        <p:nvSpPr>
          <p:cNvPr id="2" name="Footer Placeholder 1"/>
          <p:cNvSpPr>
            <a:spLocks noGrp="1"/>
          </p:cNvSpPr>
          <p:nvPr>
            <p:ph type="ftr" sz="quarter" idx="10"/>
          </p:nvPr>
        </p:nvSpPr>
        <p:spPr/>
        <p:txBody>
          <a:bodyPr/>
          <a:lstStyle/>
          <a:p>
            <a:pPr>
              <a:defRPr/>
            </a:pPr>
            <a:r>
              <a:rPr lang="en-GB"/>
              <a:t>library/psychology/memory/lesson 1 intro to course and memory</a:t>
            </a:r>
          </a:p>
        </p:txBody>
      </p:sp>
    </p:spTree>
    <p:extLst>
      <p:ext uri="{BB962C8B-B14F-4D97-AF65-F5344CB8AC3E}">
        <p14:creationId xmlns:p14="http://schemas.microsoft.com/office/powerpoint/2010/main" val="18160216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81C7"/>
        </a:solidFill>
        <a:effectLst/>
      </p:bgPr>
    </p:bg>
    <p:spTree>
      <p:nvGrpSpPr>
        <p:cNvPr id="1" name=""/>
        <p:cNvGrpSpPr/>
        <p:nvPr/>
      </p:nvGrpSpPr>
      <p:grpSpPr>
        <a:xfrm>
          <a:off x="0" y="0"/>
          <a:ext cx="0" cy="0"/>
          <a:chOff x="0" y="0"/>
          <a:chExt cx="0" cy="0"/>
        </a:xfrm>
      </p:grpSpPr>
      <p:pic>
        <p:nvPicPr>
          <p:cNvPr id="3" name="Picture 7" descr="PsyRev_PPT_divider.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Text Box 2"/>
          <p:cNvSpPr txBox="1">
            <a:spLocks noChangeArrowheads="1"/>
          </p:cNvSpPr>
          <p:nvPr userDrawn="1"/>
        </p:nvSpPr>
        <p:spPr bwMode="auto">
          <a:xfrm>
            <a:off x="304800" y="2438400"/>
            <a:ext cx="8534400" cy="40528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1"/>
          <a:lstStyle/>
          <a:p>
            <a:pPr>
              <a:lnSpc>
                <a:spcPct val="125000"/>
              </a:lnSpc>
              <a:spcAft>
                <a:spcPct val="10000"/>
              </a:spcAft>
              <a:defRPr/>
            </a:pPr>
            <a:endParaRPr lang="en-US" sz="2200" b="0">
              <a:latin typeface="Verdana" charset="0"/>
              <a:ea typeface="Geneva" charset="0"/>
              <a:cs typeface="Arial" charset="0"/>
            </a:endParaRPr>
          </a:p>
        </p:txBody>
      </p:sp>
      <p:sp>
        <p:nvSpPr>
          <p:cNvPr id="5" name="Text Box 3"/>
          <p:cNvSpPr txBox="1">
            <a:spLocks noChangeArrowheads="1"/>
          </p:cNvSpPr>
          <p:nvPr userDrawn="1"/>
        </p:nvSpPr>
        <p:spPr bwMode="auto">
          <a:xfrm>
            <a:off x="228600" y="1524000"/>
            <a:ext cx="8683625"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defRPr/>
            </a:pPr>
            <a:endParaRPr lang="en-US" sz="3600">
              <a:latin typeface="Verdana" charset="0"/>
              <a:ea typeface="Geneva" charset="0"/>
              <a:cs typeface="Arial" charset="0"/>
            </a:endParaRPr>
          </a:p>
        </p:txBody>
      </p:sp>
      <p:sp>
        <p:nvSpPr>
          <p:cNvPr id="126987" name="Rectangle 11"/>
          <p:cNvSpPr>
            <a:spLocks noGrp="1" noChangeArrowheads="1"/>
          </p:cNvSpPr>
          <p:nvPr>
            <p:ph type="ctrTitle" sz="quarter"/>
          </p:nvPr>
        </p:nvSpPr>
        <p:spPr>
          <a:xfrm>
            <a:off x="685800" y="1295400"/>
            <a:ext cx="7772400" cy="4267200"/>
          </a:xfrm>
        </p:spPr>
        <p:txBody>
          <a:bodyPr/>
          <a:lstStyle>
            <a:lvl1pPr>
              <a:defRPr sz="4000">
                <a:solidFill>
                  <a:schemeClr val="bg2"/>
                </a:solidFill>
              </a:defRPr>
            </a:lvl1pPr>
          </a:lstStyle>
          <a:p>
            <a:pPr lvl="0"/>
            <a:r>
              <a:rPr lang="en-US"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600200"/>
            <a:ext cx="2095500" cy="48768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1000" y="1600200"/>
            <a:ext cx="6134100" cy="4876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81000" y="26670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26670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EEFF"/>
        </a:solidFill>
        <a:effectLst/>
      </p:bgPr>
    </p:bg>
    <p:spTree>
      <p:nvGrpSpPr>
        <p:cNvPr id="1" name=""/>
        <p:cNvGrpSpPr/>
        <p:nvPr/>
      </p:nvGrpSpPr>
      <p:grpSpPr>
        <a:xfrm>
          <a:off x="0" y="0"/>
          <a:ext cx="0" cy="0"/>
          <a:chOff x="0" y="0"/>
          <a:chExt cx="0" cy="0"/>
        </a:xfrm>
      </p:grpSpPr>
      <p:pic>
        <p:nvPicPr>
          <p:cNvPr id="1026" name="Picture 1" descr="PsyRev_PPT_header.jpg"/>
          <p:cNvPicPr>
            <a:picLocks noChangeAspect="1"/>
          </p:cNvPicPr>
          <p:nvPr userDrawn="1"/>
        </p:nvPicPr>
        <p:blipFill>
          <a:blip r:embed="rId13"/>
          <a:srcRect/>
          <a:stretch>
            <a:fillRect/>
          </a:stretch>
        </p:blipFill>
        <p:spPr bwMode="auto">
          <a:xfrm>
            <a:off x="0" y="0"/>
            <a:ext cx="9144000" cy="1438275"/>
          </a:xfrm>
          <a:prstGeom prst="rect">
            <a:avLst/>
          </a:prstGeom>
          <a:noFill/>
          <a:ln w="9525">
            <a:noFill/>
            <a:miter lim="800000"/>
            <a:headEnd/>
            <a:tailEnd/>
          </a:ln>
        </p:spPr>
      </p:pic>
      <p:sp>
        <p:nvSpPr>
          <p:cNvPr id="40970" name="Text Box 10"/>
          <p:cNvSpPr txBox="1">
            <a:spLocks noChangeArrowheads="1"/>
          </p:cNvSpPr>
          <p:nvPr userDrawn="1"/>
        </p:nvSpPr>
        <p:spPr bwMode="auto">
          <a:xfrm>
            <a:off x="304800" y="2438400"/>
            <a:ext cx="8534400" cy="40528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1"/>
          <a:lstStyle/>
          <a:p>
            <a:pPr>
              <a:lnSpc>
                <a:spcPct val="125000"/>
              </a:lnSpc>
              <a:spcAft>
                <a:spcPct val="10000"/>
              </a:spcAft>
              <a:defRPr/>
            </a:pPr>
            <a:endParaRPr lang="en-US" sz="2200" b="0">
              <a:latin typeface="Verdana" charset="0"/>
              <a:ea typeface="Geneva" charset="0"/>
              <a:cs typeface="Arial" charset="0"/>
            </a:endParaRPr>
          </a:p>
        </p:txBody>
      </p:sp>
      <p:sp>
        <p:nvSpPr>
          <p:cNvPr id="40973" name="Text Box 13"/>
          <p:cNvSpPr txBox="1">
            <a:spLocks noChangeArrowheads="1"/>
          </p:cNvSpPr>
          <p:nvPr userDrawn="1"/>
        </p:nvSpPr>
        <p:spPr bwMode="auto">
          <a:xfrm>
            <a:off x="228600" y="1524000"/>
            <a:ext cx="8683625"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50000"/>
              </a:spcBef>
              <a:defRPr/>
            </a:pPr>
            <a:endParaRPr lang="en-US" sz="3600">
              <a:latin typeface="Verdana" charset="0"/>
              <a:ea typeface="Geneva" charset="0"/>
              <a:cs typeface="Arial" charset="0"/>
            </a:endParaRPr>
          </a:p>
        </p:txBody>
      </p:sp>
      <p:sp>
        <p:nvSpPr>
          <p:cNvPr id="40979" name="Text Box 19"/>
          <p:cNvSpPr txBox="1">
            <a:spLocks noChangeArrowheads="1"/>
          </p:cNvSpPr>
          <p:nvPr userDrawn="1"/>
        </p:nvSpPr>
        <p:spPr bwMode="auto">
          <a:xfrm>
            <a:off x="381000" y="930275"/>
            <a:ext cx="3429000" cy="452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spAutoFit/>
          </a:bodyPr>
          <a:lstStyle/>
          <a:p>
            <a:pPr>
              <a:lnSpc>
                <a:spcPct val="135000"/>
              </a:lnSpc>
              <a:defRPr/>
            </a:pPr>
            <a:r>
              <a:rPr lang="en-GB" sz="2200" b="0" dirty="0">
                <a:solidFill>
                  <a:schemeClr val="bg2"/>
                </a:solidFill>
                <a:latin typeface="Verdana" charset="0"/>
                <a:ea typeface="Geneva" charset="0"/>
                <a:cs typeface="Arial" charset="0"/>
              </a:rPr>
              <a:t>What is science?</a:t>
            </a:r>
          </a:p>
        </p:txBody>
      </p:sp>
      <p:sp>
        <p:nvSpPr>
          <p:cNvPr id="40982" name="Rectangle 22"/>
          <p:cNvSpPr>
            <a:spLocks noGrp="1" noChangeArrowheads="1"/>
          </p:cNvSpPr>
          <p:nvPr>
            <p:ph type="title"/>
          </p:nvPr>
        </p:nvSpPr>
        <p:spPr bwMode="auto">
          <a:xfrm>
            <a:off x="381000" y="1600200"/>
            <a:ext cx="83820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83" name="Rectangle 23"/>
          <p:cNvSpPr>
            <a:spLocks noGrp="1" noChangeArrowheads="1"/>
          </p:cNvSpPr>
          <p:nvPr>
            <p:ph type="body" idx="1"/>
          </p:nvPr>
        </p:nvSpPr>
        <p:spPr bwMode="auto">
          <a:xfrm>
            <a:off x="381000" y="2667000"/>
            <a:ext cx="8382000" cy="381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3000" b="1">
          <a:solidFill>
            <a:srgbClr val="180E63"/>
          </a:solidFill>
          <a:latin typeface="+mj-lt"/>
          <a:ea typeface="ＭＳ Ｐゴシック" charset="0"/>
          <a:cs typeface="Geneva" charset="0"/>
        </a:defRPr>
      </a:lvl1pPr>
      <a:lvl2pPr algn="ctr" rtl="0" eaLnBrk="0" fontAlgn="base" hangingPunct="0">
        <a:spcBef>
          <a:spcPct val="0"/>
        </a:spcBef>
        <a:spcAft>
          <a:spcPct val="0"/>
        </a:spcAft>
        <a:defRPr sz="3000" b="1">
          <a:solidFill>
            <a:srgbClr val="180E63"/>
          </a:solidFill>
          <a:latin typeface="Verdana" charset="0"/>
          <a:ea typeface="ＭＳ Ｐゴシック" charset="0"/>
          <a:cs typeface="Geneva" charset="0"/>
        </a:defRPr>
      </a:lvl2pPr>
      <a:lvl3pPr algn="ctr" rtl="0" eaLnBrk="0" fontAlgn="base" hangingPunct="0">
        <a:spcBef>
          <a:spcPct val="0"/>
        </a:spcBef>
        <a:spcAft>
          <a:spcPct val="0"/>
        </a:spcAft>
        <a:defRPr sz="3000" b="1">
          <a:solidFill>
            <a:srgbClr val="180E63"/>
          </a:solidFill>
          <a:latin typeface="Verdana" charset="0"/>
          <a:ea typeface="ＭＳ Ｐゴシック" charset="0"/>
          <a:cs typeface="Geneva" charset="0"/>
        </a:defRPr>
      </a:lvl3pPr>
      <a:lvl4pPr algn="ctr" rtl="0" eaLnBrk="0" fontAlgn="base" hangingPunct="0">
        <a:spcBef>
          <a:spcPct val="0"/>
        </a:spcBef>
        <a:spcAft>
          <a:spcPct val="0"/>
        </a:spcAft>
        <a:defRPr sz="3000" b="1">
          <a:solidFill>
            <a:srgbClr val="180E63"/>
          </a:solidFill>
          <a:latin typeface="Verdana" charset="0"/>
          <a:ea typeface="ＭＳ Ｐゴシック" charset="0"/>
          <a:cs typeface="Geneva" charset="0"/>
        </a:defRPr>
      </a:lvl4pPr>
      <a:lvl5pPr algn="ctr" rtl="0" eaLnBrk="0" fontAlgn="base" hangingPunct="0">
        <a:spcBef>
          <a:spcPct val="0"/>
        </a:spcBef>
        <a:spcAft>
          <a:spcPct val="0"/>
        </a:spcAft>
        <a:defRPr sz="3000" b="1">
          <a:solidFill>
            <a:srgbClr val="180E63"/>
          </a:solidFill>
          <a:latin typeface="Verdana" charset="0"/>
          <a:ea typeface="ＭＳ Ｐゴシック" charset="0"/>
          <a:cs typeface="Geneva" charset="0"/>
        </a:defRPr>
      </a:lvl5pPr>
      <a:lvl6pPr marL="457200" algn="ctr" rtl="0" fontAlgn="base">
        <a:spcBef>
          <a:spcPct val="0"/>
        </a:spcBef>
        <a:spcAft>
          <a:spcPct val="0"/>
        </a:spcAft>
        <a:defRPr sz="3000" b="1">
          <a:solidFill>
            <a:srgbClr val="180E63"/>
          </a:solidFill>
          <a:latin typeface="Verdana" charset="0"/>
          <a:ea typeface="Geneva" charset="0"/>
        </a:defRPr>
      </a:lvl6pPr>
      <a:lvl7pPr marL="914400" algn="ctr" rtl="0" fontAlgn="base">
        <a:spcBef>
          <a:spcPct val="0"/>
        </a:spcBef>
        <a:spcAft>
          <a:spcPct val="0"/>
        </a:spcAft>
        <a:defRPr sz="3000" b="1">
          <a:solidFill>
            <a:srgbClr val="180E63"/>
          </a:solidFill>
          <a:latin typeface="Verdana" charset="0"/>
          <a:ea typeface="Geneva" charset="0"/>
        </a:defRPr>
      </a:lvl7pPr>
      <a:lvl8pPr marL="1371600" algn="ctr" rtl="0" fontAlgn="base">
        <a:spcBef>
          <a:spcPct val="0"/>
        </a:spcBef>
        <a:spcAft>
          <a:spcPct val="0"/>
        </a:spcAft>
        <a:defRPr sz="3000" b="1">
          <a:solidFill>
            <a:srgbClr val="180E63"/>
          </a:solidFill>
          <a:latin typeface="Verdana" charset="0"/>
          <a:ea typeface="Geneva" charset="0"/>
        </a:defRPr>
      </a:lvl8pPr>
      <a:lvl9pPr marL="1828800" algn="ctr" rtl="0" fontAlgn="base">
        <a:spcBef>
          <a:spcPct val="0"/>
        </a:spcBef>
        <a:spcAft>
          <a:spcPct val="0"/>
        </a:spcAft>
        <a:defRPr sz="3000" b="1">
          <a:solidFill>
            <a:srgbClr val="180E63"/>
          </a:solidFill>
          <a:latin typeface="Verdana" charset="0"/>
          <a:ea typeface="Geneva" charset="0"/>
        </a:defRPr>
      </a:lvl9pPr>
    </p:titleStyle>
    <p:bodyStyle>
      <a:lvl1pPr marL="342900" indent="-342900" algn="l" rtl="0" eaLnBrk="0" fontAlgn="base" hangingPunct="0">
        <a:lnSpc>
          <a:spcPct val="125000"/>
        </a:lnSpc>
        <a:spcBef>
          <a:spcPct val="25000"/>
        </a:spcBef>
        <a:spcAft>
          <a:spcPct val="0"/>
        </a:spcAft>
        <a:defRPr sz="1500">
          <a:solidFill>
            <a:srgbClr val="180E63"/>
          </a:solidFill>
          <a:latin typeface="+mn-lt"/>
          <a:ea typeface="ＭＳ Ｐゴシック" charset="0"/>
          <a:cs typeface="Geneva" charset="0"/>
        </a:defRPr>
      </a:lvl1pPr>
      <a:lvl2pPr marL="381000" indent="-190500" algn="l" rtl="0" eaLnBrk="0" fontAlgn="base" hangingPunct="0">
        <a:lnSpc>
          <a:spcPct val="125000"/>
        </a:lnSpc>
        <a:spcBef>
          <a:spcPct val="0"/>
        </a:spcBef>
        <a:spcAft>
          <a:spcPct val="0"/>
        </a:spcAft>
        <a:buFont typeface="Times" charset="0"/>
        <a:buChar char="•"/>
        <a:defRPr sz="1500">
          <a:solidFill>
            <a:srgbClr val="180E63"/>
          </a:solidFill>
          <a:latin typeface="+mn-lt"/>
          <a:ea typeface="+mn-ea"/>
          <a:cs typeface="Geneva" charset="0"/>
        </a:defRPr>
      </a:lvl2pPr>
      <a:lvl3pPr marL="863600" indent="-292100" algn="l" rtl="0" eaLnBrk="0" fontAlgn="base" hangingPunct="0">
        <a:lnSpc>
          <a:spcPct val="125000"/>
        </a:lnSpc>
        <a:spcBef>
          <a:spcPct val="0"/>
        </a:spcBef>
        <a:spcAft>
          <a:spcPct val="0"/>
        </a:spcAft>
        <a:buChar char="—"/>
        <a:defRPr sz="1500">
          <a:solidFill>
            <a:srgbClr val="180E63"/>
          </a:solidFill>
          <a:latin typeface="+mn-lt"/>
          <a:ea typeface="+mn-ea"/>
          <a:cs typeface="Geneva" charset="0"/>
        </a:defRPr>
      </a:lvl3pPr>
      <a:lvl4pPr marL="1333500" indent="-279400" algn="l" rtl="0" eaLnBrk="0" fontAlgn="base" hangingPunct="0">
        <a:lnSpc>
          <a:spcPct val="125000"/>
        </a:lnSpc>
        <a:spcBef>
          <a:spcPct val="0"/>
        </a:spcBef>
        <a:spcAft>
          <a:spcPct val="0"/>
        </a:spcAft>
        <a:buFont typeface="Arial" pitchFamily="34" charset="0"/>
        <a:buAutoNum type="arabicParenR"/>
        <a:defRPr sz="1500">
          <a:solidFill>
            <a:srgbClr val="180E63"/>
          </a:solidFill>
          <a:latin typeface="+mn-lt"/>
          <a:ea typeface="+mn-ea"/>
          <a:cs typeface="Geneva" charset="0"/>
        </a:defRPr>
      </a:lvl4pPr>
      <a:lvl5pPr marL="2286000" indent="-381000" algn="l" rtl="0" eaLnBrk="0" fontAlgn="base" hangingPunct="0">
        <a:spcBef>
          <a:spcPct val="20000"/>
        </a:spcBef>
        <a:spcAft>
          <a:spcPct val="0"/>
        </a:spcAft>
        <a:defRPr sz="2000">
          <a:solidFill>
            <a:schemeClr val="tx1"/>
          </a:solidFill>
          <a:latin typeface="Times" charset="0"/>
          <a:ea typeface="+mn-ea"/>
          <a:cs typeface="Geneva" charset="0"/>
        </a:defRPr>
      </a:lvl5pPr>
      <a:lvl6pPr marL="2743200" indent="-381000" algn="l" rtl="0" fontAlgn="base">
        <a:spcBef>
          <a:spcPct val="20000"/>
        </a:spcBef>
        <a:spcAft>
          <a:spcPct val="0"/>
        </a:spcAft>
        <a:defRPr sz="2000">
          <a:solidFill>
            <a:schemeClr val="tx1"/>
          </a:solidFill>
          <a:latin typeface="Times" charset="0"/>
          <a:ea typeface="+mn-ea"/>
        </a:defRPr>
      </a:lvl6pPr>
      <a:lvl7pPr marL="3200400" indent="-381000" algn="l" rtl="0" fontAlgn="base">
        <a:spcBef>
          <a:spcPct val="20000"/>
        </a:spcBef>
        <a:spcAft>
          <a:spcPct val="0"/>
        </a:spcAft>
        <a:defRPr sz="2000">
          <a:solidFill>
            <a:schemeClr val="tx1"/>
          </a:solidFill>
          <a:latin typeface="Times" charset="0"/>
          <a:ea typeface="+mn-ea"/>
        </a:defRPr>
      </a:lvl7pPr>
      <a:lvl8pPr marL="3657600" indent="-381000" algn="l" rtl="0" fontAlgn="base">
        <a:spcBef>
          <a:spcPct val="20000"/>
        </a:spcBef>
        <a:spcAft>
          <a:spcPct val="0"/>
        </a:spcAft>
        <a:defRPr sz="2000">
          <a:solidFill>
            <a:schemeClr val="tx1"/>
          </a:solidFill>
          <a:latin typeface="Times" charset="0"/>
          <a:ea typeface="+mn-ea"/>
        </a:defRPr>
      </a:lvl8pPr>
      <a:lvl9pPr marL="4114800" indent="-381000" algn="l" rtl="0" fontAlgn="base">
        <a:spcBef>
          <a:spcPct val="20000"/>
        </a:spcBef>
        <a:spcAft>
          <a:spcPct val="0"/>
        </a:spcAft>
        <a:defRPr sz="2000">
          <a:solidFill>
            <a:schemeClr val="tx1"/>
          </a:solidFill>
          <a:latin typeface="Times"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implypsychology.org/milgram.html" TargetMode="External"/><Relationship Id="rId7" Type="http://schemas.openxmlformats.org/officeDocument/2006/relationships/hyperlink" Target="http://www.holah.karoo.net/rainestudy.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simplypsychology.org/mary-ainsworth.html" TargetMode="External"/><Relationship Id="rId5" Type="http://schemas.openxmlformats.org/officeDocument/2006/relationships/hyperlink" Target="https://www.simplypsychology.org/loftus-palmer.html" TargetMode="External"/><Relationship Id="rId4" Type="http://schemas.openxmlformats.org/officeDocument/2006/relationships/hyperlink" Target="https://www.simplypsychology.org/zimbardo.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watch?v=nJm7AhdGbDk" TargetMode="External"/><Relationship Id="rId3" Type="http://schemas.openxmlformats.org/officeDocument/2006/relationships/hyperlink" Target="https://www.ted.com/talks/petter_johansson_do_you_really_know_why_you_do_what_you_do" TargetMode="External"/><Relationship Id="rId7" Type="http://schemas.openxmlformats.org/officeDocument/2006/relationships/hyperlink" Target="https://www.ted.com/talks/steven_pinker_human_nature_and_the_blank_slat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ted.com/talks/philip_zimbardo_on_the_psychology_of_evil" TargetMode="External"/><Relationship Id="rId5" Type="http://schemas.openxmlformats.org/officeDocument/2006/relationships/hyperlink" Target="https://www.ted.com/talks/elizabeth_loftus_how_reliable_is_your_memory" TargetMode="External"/><Relationship Id="rId4" Type="http://schemas.openxmlformats.org/officeDocument/2006/relationships/hyperlink" Target="https://www.ted.com/talks/laurel_braitman_depressed_dogs_cats_with_ocd_what_animal_madness_means_for_us_huma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2" name="Title 1"/>
          <p:cNvSpPr>
            <a:spLocks noGrp="1"/>
          </p:cNvSpPr>
          <p:nvPr>
            <p:ph type="title"/>
          </p:nvPr>
        </p:nvSpPr>
        <p:spPr>
          <a:xfrm>
            <a:off x="457200" y="-46037"/>
            <a:ext cx="8229600" cy="1143000"/>
          </a:xfrm>
        </p:spPr>
        <p:txBody>
          <a:bodyPr>
            <a:normAutofit/>
          </a:bodyPr>
          <a:lstStyle/>
          <a:p>
            <a:r>
              <a:rPr lang="en-GB" b="1" dirty="0">
                <a:solidFill>
                  <a:schemeClr val="tx2"/>
                </a:solidFill>
                <a:effectLst>
                  <a:outerShdw blurRad="31750" dist="25400" dir="5400000" algn="tl" rotWithShape="0">
                    <a:srgbClr val="000000">
                      <a:alpha val="25000"/>
                    </a:srgbClr>
                  </a:outerShdw>
                </a:effectLst>
              </a:rPr>
              <a:t>Welcome to Psychology</a:t>
            </a:r>
            <a:endParaRPr lang="en-GB" dirty="0"/>
          </a:p>
        </p:txBody>
      </p:sp>
      <p:sp>
        <p:nvSpPr>
          <p:cNvPr id="12290" name="Content Placeholder 1"/>
          <p:cNvSpPr>
            <a:spLocks noGrp="1"/>
          </p:cNvSpPr>
          <p:nvPr>
            <p:ph idx="1"/>
          </p:nvPr>
        </p:nvSpPr>
        <p:spPr>
          <a:xfrm>
            <a:off x="683568" y="1556792"/>
            <a:ext cx="7776864" cy="3600400"/>
          </a:xfrm>
        </p:spPr>
        <p:txBody>
          <a:bodyPr/>
          <a:lstStyle/>
          <a:p>
            <a:pPr marL="265113" indent="0">
              <a:spcBef>
                <a:spcPts val="400"/>
              </a:spcBef>
              <a:buClr>
                <a:schemeClr val="accent1"/>
              </a:buClr>
              <a:buSzPct val="68000"/>
              <a:defRPr/>
            </a:pPr>
            <a:r>
              <a:rPr lang="en-GB" sz="2800" dirty="0"/>
              <a:t>In preparation for your A level course please read the following </a:t>
            </a:r>
            <a:r>
              <a:rPr lang="en-GB" sz="2800" dirty="0" err="1"/>
              <a:t>Powerpoint</a:t>
            </a:r>
            <a:r>
              <a:rPr lang="en-GB" sz="2800" dirty="0"/>
              <a:t> and complete the short tasks at the end.</a:t>
            </a:r>
            <a:endParaRPr lang="en-GB" sz="2800" dirty="0">
              <a:solidFill>
                <a:schemeClr val="accent6">
                  <a:lumMod val="75000"/>
                </a:schemeClr>
              </a:solidFill>
            </a:endParaRPr>
          </a:p>
          <a:p>
            <a:pPr marL="265113" indent="0">
              <a:spcBef>
                <a:spcPts val="400"/>
              </a:spcBef>
              <a:buClr>
                <a:schemeClr val="accent1"/>
              </a:buClr>
              <a:buSzPct val="68000"/>
              <a:defRPr/>
            </a:pPr>
            <a:endParaRPr lang="en-GB" sz="1600" dirty="0">
              <a:solidFill>
                <a:schemeClr val="accent6">
                  <a:lumMod val="75000"/>
                </a:schemeClr>
              </a:solidFill>
            </a:endParaRPr>
          </a:p>
        </p:txBody>
      </p:sp>
      <p:sp>
        <p:nvSpPr>
          <p:cNvPr id="8" name="Content Placeholder 1"/>
          <p:cNvSpPr txBox="1">
            <a:spLocks/>
          </p:cNvSpPr>
          <p:nvPr/>
        </p:nvSpPr>
        <p:spPr bwMode="auto">
          <a:xfrm>
            <a:off x="8351838" y="0"/>
            <a:ext cx="792162" cy="576263"/>
          </a:xfrm>
          <a:prstGeom prst="rect">
            <a:avLst/>
          </a:prstGeom>
          <a:noFill/>
          <a:ln w="9525">
            <a:noFill/>
            <a:miter lim="800000"/>
            <a:headEnd/>
            <a:tailEnd/>
          </a:ln>
        </p:spPr>
        <p:txBody>
          <a:bodyPr/>
          <a:lstStyle/>
          <a:p>
            <a:pPr marL="365125" indent="-255588">
              <a:spcBef>
                <a:spcPts val="400"/>
              </a:spcBef>
              <a:buClr>
                <a:schemeClr val="accent1"/>
              </a:buClr>
              <a:buSzPct val="68000"/>
              <a:defRPr/>
            </a:pPr>
            <a:r>
              <a:rPr lang="el-GR" sz="4400" dirty="0">
                <a:solidFill>
                  <a:schemeClr val="bg1"/>
                </a:solidFill>
                <a:latin typeface="+mj-lt"/>
              </a:rPr>
              <a:t>Ψ</a:t>
            </a:r>
            <a:endParaRPr lang="en-GB" sz="4000" dirty="0">
              <a:solidFill>
                <a:schemeClr val="bg1"/>
              </a:solidFill>
              <a:latin typeface="+mj-lt"/>
              <a:cs typeface="+mn-cs"/>
            </a:endParaRPr>
          </a:p>
        </p:txBody>
      </p:sp>
    </p:spTree>
    <p:extLst>
      <p:ext uri="{BB962C8B-B14F-4D97-AF65-F5344CB8AC3E}">
        <p14:creationId xmlns:p14="http://schemas.microsoft.com/office/powerpoint/2010/main" val="3863655433"/>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2" name="Title 1"/>
          <p:cNvSpPr>
            <a:spLocks noGrp="1"/>
          </p:cNvSpPr>
          <p:nvPr>
            <p:ph type="title"/>
          </p:nvPr>
        </p:nvSpPr>
        <p:spPr>
          <a:xfrm>
            <a:off x="457200" y="-46037"/>
            <a:ext cx="8229600" cy="1143000"/>
          </a:xfrm>
        </p:spPr>
        <p:txBody>
          <a:bodyPr>
            <a:normAutofit/>
          </a:bodyPr>
          <a:lstStyle/>
          <a:p>
            <a:r>
              <a:rPr lang="en-GB" b="1" dirty="0">
                <a:solidFill>
                  <a:schemeClr val="tx2"/>
                </a:solidFill>
                <a:effectLst>
                  <a:outerShdw blurRad="31750" dist="25400" dir="5400000" algn="tl" rotWithShape="0">
                    <a:srgbClr val="000000">
                      <a:alpha val="25000"/>
                    </a:srgbClr>
                  </a:outerShdw>
                </a:effectLst>
              </a:rPr>
              <a:t>Is Psychology a science?</a:t>
            </a:r>
            <a:endParaRPr lang="en-GB" dirty="0"/>
          </a:p>
        </p:txBody>
      </p:sp>
      <p:sp>
        <p:nvSpPr>
          <p:cNvPr id="12290" name="Content Placeholder 1"/>
          <p:cNvSpPr>
            <a:spLocks noGrp="1"/>
          </p:cNvSpPr>
          <p:nvPr>
            <p:ph idx="1"/>
          </p:nvPr>
        </p:nvSpPr>
        <p:spPr>
          <a:xfrm>
            <a:off x="0" y="980728"/>
            <a:ext cx="9144000" cy="5301010"/>
          </a:xfrm>
        </p:spPr>
        <p:txBody>
          <a:bodyPr/>
          <a:lstStyle/>
          <a:p>
            <a:pPr marL="109537" indent="0">
              <a:spcBef>
                <a:spcPts val="400"/>
              </a:spcBef>
              <a:buClr>
                <a:schemeClr val="accent1"/>
              </a:buClr>
              <a:buSzPct val="68000"/>
              <a:defRPr/>
            </a:pPr>
            <a:r>
              <a:rPr lang="en-GB" sz="2000" b="1" dirty="0">
                <a:solidFill>
                  <a:schemeClr val="bg2">
                    <a:lumMod val="25000"/>
                  </a:schemeClr>
                </a:solidFill>
                <a:latin typeface="Lucida Sans Unicode" pitchFamily="34" charset="0"/>
              </a:rPr>
              <a:t>Task 1:</a:t>
            </a:r>
          </a:p>
          <a:p>
            <a:pPr marL="109537" indent="0">
              <a:spcBef>
                <a:spcPts val="400"/>
              </a:spcBef>
              <a:buClr>
                <a:schemeClr val="accent1"/>
              </a:buClr>
              <a:buSzPct val="68000"/>
              <a:defRPr/>
            </a:pPr>
            <a:r>
              <a:rPr lang="en-GB" sz="20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Define these terms:</a:t>
            </a:r>
          </a:p>
          <a:p>
            <a:pPr marL="109537" indent="0">
              <a:spcBef>
                <a:spcPts val="400"/>
              </a:spcBef>
              <a:buClr>
                <a:schemeClr val="accent1"/>
              </a:buClr>
              <a:buSzPct val="68000"/>
              <a:defRPr/>
            </a:pPr>
            <a:r>
              <a:rPr lang="en-US" sz="2000" dirty="0"/>
              <a:t>Empirical</a:t>
            </a:r>
            <a:r>
              <a:rPr lang="en-US" sz="2000" b="1" dirty="0"/>
              <a:t>, </a:t>
            </a:r>
            <a:r>
              <a:rPr lang="en-US" sz="2000" dirty="0"/>
              <a:t>Objective, </a:t>
            </a:r>
            <a:r>
              <a:rPr lang="en-GB" sz="2000" dirty="0"/>
              <a:t>Paradigm and Paradigm shift.</a:t>
            </a:r>
          </a:p>
          <a:p>
            <a:pPr marL="109537" indent="0">
              <a:spcBef>
                <a:spcPts val="400"/>
              </a:spcBef>
              <a:buClr>
                <a:schemeClr val="accent1"/>
              </a:buClr>
              <a:buSzPct val="68000"/>
              <a:defRPr/>
            </a:pPr>
            <a:endParaRPr lang="en-GB" sz="2000" b="1" dirty="0">
              <a:solidFill>
                <a:schemeClr val="bg2">
                  <a:lumMod val="25000"/>
                </a:schemeClr>
              </a:solidFill>
              <a:latin typeface="Lucida Sans Unicode" pitchFamily="34" charset="0"/>
            </a:endParaRPr>
          </a:p>
          <a:p>
            <a:pPr marL="109537" indent="0">
              <a:spcBef>
                <a:spcPts val="400"/>
              </a:spcBef>
              <a:buClr>
                <a:schemeClr val="accent1"/>
              </a:buClr>
              <a:buSzPct val="68000"/>
              <a:defRPr/>
            </a:pPr>
            <a:r>
              <a:rPr lang="en-GB" sz="2000" b="1" dirty="0">
                <a:solidFill>
                  <a:schemeClr val="bg2">
                    <a:lumMod val="25000"/>
                  </a:schemeClr>
                </a:solidFill>
                <a:latin typeface="Lucida Sans Unicode" pitchFamily="34" charset="0"/>
              </a:rPr>
              <a:t>Task 2:</a:t>
            </a:r>
          </a:p>
          <a:p>
            <a:pPr marL="109537" indent="0">
              <a:spcBef>
                <a:spcPts val="400"/>
              </a:spcBef>
              <a:buClr>
                <a:schemeClr val="accent1"/>
              </a:buClr>
              <a:buSzPct val="68000"/>
              <a:defRPr/>
            </a:pPr>
            <a:r>
              <a:rPr lang="en-GB"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Read each of the studies on the next slide and write brief summaries of at least numbers 1-3, and 4-5 if you get time.</a:t>
            </a:r>
          </a:p>
          <a:p>
            <a:pPr marL="109537" indent="0">
              <a:spcBef>
                <a:spcPts val="400"/>
              </a:spcBef>
              <a:buClr>
                <a:schemeClr val="accent1"/>
              </a:buClr>
              <a:buSzPct val="68000"/>
              <a:defRPr/>
            </a:pPr>
            <a:endParaRPr lang="en-GB" sz="2000" b="1" dirty="0">
              <a:solidFill>
                <a:schemeClr val="bg2">
                  <a:lumMod val="25000"/>
                </a:schemeClr>
              </a:solidFill>
              <a:latin typeface="Lucida Sans Unicode" pitchFamily="34" charset="0"/>
            </a:endParaRPr>
          </a:p>
          <a:p>
            <a:pPr marL="109537" indent="0">
              <a:spcBef>
                <a:spcPts val="400"/>
              </a:spcBef>
              <a:buClr>
                <a:schemeClr val="accent1"/>
              </a:buClr>
              <a:buSzPct val="68000"/>
              <a:defRPr/>
            </a:pPr>
            <a:r>
              <a:rPr lang="en-GB" sz="2000" b="1" dirty="0">
                <a:solidFill>
                  <a:schemeClr val="bg2">
                    <a:lumMod val="25000"/>
                  </a:schemeClr>
                </a:solidFill>
                <a:latin typeface="Lucida Sans Unicode" pitchFamily="34" charset="0"/>
              </a:rPr>
              <a:t>Task 3:</a:t>
            </a:r>
          </a:p>
          <a:p>
            <a:pPr marL="109537" indent="0">
              <a:spcBef>
                <a:spcPts val="400"/>
              </a:spcBef>
              <a:buClr>
                <a:schemeClr val="accent1"/>
              </a:buClr>
              <a:buSzPct val="68000"/>
              <a:defRPr/>
            </a:pPr>
            <a:r>
              <a:rPr lang="en-GB"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Watch any of the videos on the final slide that take your interest, if you get time.</a:t>
            </a:r>
            <a:endParaRPr lang="en-GB" sz="2000" b="1" dirty="0">
              <a:solidFill>
                <a:schemeClr val="bg2">
                  <a:lumMod val="25000"/>
                </a:schemeClr>
              </a:solidFill>
              <a:latin typeface="Lucida Sans Unicode" pitchFamily="34" charset="0"/>
            </a:endParaRPr>
          </a:p>
          <a:p>
            <a:pPr marL="365125" indent="-255588">
              <a:spcBef>
                <a:spcPts val="400"/>
              </a:spcBef>
              <a:buClr>
                <a:schemeClr val="accent1"/>
              </a:buClr>
              <a:buSzPct val="68000"/>
              <a:buFont typeface="Wingdings 3" pitchFamily="18" charset="2"/>
              <a:buChar char=""/>
              <a:defRPr/>
            </a:pPr>
            <a:endParaRPr lang="en-GB"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1"/>
          <p:cNvSpPr txBox="1">
            <a:spLocks/>
          </p:cNvSpPr>
          <p:nvPr/>
        </p:nvSpPr>
        <p:spPr bwMode="auto">
          <a:xfrm>
            <a:off x="8351838" y="0"/>
            <a:ext cx="792162" cy="576263"/>
          </a:xfrm>
          <a:prstGeom prst="rect">
            <a:avLst/>
          </a:prstGeom>
          <a:noFill/>
          <a:ln w="9525">
            <a:noFill/>
            <a:miter lim="800000"/>
            <a:headEnd/>
            <a:tailEnd/>
          </a:ln>
        </p:spPr>
        <p:txBody>
          <a:bodyPr/>
          <a:lstStyle/>
          <a:p>
            <a:pPr marL="365125" indent="-255588">
              <a:spcBef>
                <a:spcPts val="400"/>
              </a:spcBef>
              <a:buClr>
                <a:schemeClr val="accent1"/>
              </a:buClr>
              <a:buSzPct val="68000"/>
              <a:defRPr/>
            </a:pPr>
            <a:r>
              <a:rPr lang="el-GR" sz="4400" dirty="0">
                <a:solidFill>
                  <a:schemeClr val="bg1"/>
                </a:solidFill>
                <a:latin typeface="+mj-lt"/>
              </a:rPr>
              <a:t>Ψ</a:t>
            </a:r>
            <a:endParaRPr lang="en-GB" sz="4000" dirty="0">
              <a:solidFill>
                <a:schemeClr val="bg1"/>
              </a:solidFill>
              <a:latin typeface="+mj-lt"/>
              <a:cs typeface="+mn-cs"/>
            </a:endParaRPr>
          </a:p>
        </p:txBody>
      </p:sp>
    </p:spTree>
    <p:extLst>
      <p:ext uri="{BB962C8B-B14F-4D97-AF65-F5344CB8AC3E}">
        <p14:creationId xmlns:p14="http://schemas.microsoft.com/office/powerpoint/2010/main" val="1377292148"/>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0">
                                            <p:txEl>
                                              <p:pRg st="1" end="1"/>
                                            </p:txEl>
                                          </p:spTgt>
                                        </p:tgtEl>
                                        <p:attrNameLst>
                                          <p:attrName>style.visibility</p:attrName>
                                        </p:attrNameLst>
                                      </p:cBhvr>
                                      <p:to>
                                        <p:strVal val="visible"/>
                                      </p:to>
                                    </p:set>
                                    <p:anim calcmode="lin" valueType="num">
                                      <p:cBhvr additive="base">
                                        <p:cTn id="13" dur="500" fill="hold"/>
                                        <p:tgtEl>
                                          <p:spTgt spid="1229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0">
                                            <p:txEl>
                                              <p:pRg st="2" end="2"/>
                                            </p:txEl>
                                          </p:spTgt>
                                        </p:tgtEl>
                                        <p:attrNameLst>
                                          <p:attrName>style.visibility</p:attrName>
                                        </p:attrNameLst>
                                      </p:cBhvr>
                                      <p:to>
                                        <p:strVal val="visible"/>
                                      </p:to>
                                    </p:set>
                                    <p:anim calcmode="lin" valueType="num">
                                      <p:cBhvr additive="base">
                                        <p:cTn id="19" dur="500" fill="hold"/>
                                        <p:tgtEl>
                                          <p:spTgt spid="1229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0">
                                            <p:txEl>
                                              <p:pRg st="4" end="4"/>
                                            </p:txEl>
                                          </p:spTgt>
                                        </p:tgtEl>
                                        <p:attrNameLst>
                                          <p:attrName>style.visibility</p:attrName>
                                        </p:attrNameLst>
                                      </p:cBhvr>
                                      <p:to>
                                        <p:strVal val="visible"/>
                                      </p:to>
                                    </p:set>
                                    <p:anim calcmode="lin" valueType="num">
                                      <p:cBhvr additive="base">
                                        <p:cTn id="25" dur="500" fill="hold"/>
                                        <p:tgtEl>
                                          <p:spTgt spid="1229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0">
                                            <p:txEl>
                                              <p:pRg st="5" end="5"/>
                                            </p:txEl>
                                          </p:spTgt>
                                        </p:tgtEl>
                                        <p:attrNameLst>
                                          <p:attrName>style.visibility</p:attrName>
                                        </p:attrNameLst>
                                      </p:cBhvr>
                                      <p:to>
                                        <p:strVal val="visible"/>
                                      </p:to>
                                    </p:set>
                                    <p:anim calcmode="lin" valueType="num">
                                      <p:cBhvr additive="base">
                                        <p:cTn id="31" dur="500" fill="hold"/>
                                        <p:tgtEl>
                                          <p:spTgt spid="1229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0">
                                            <p:txEl>
                                              <p:pRg st="7" end="7"/>
                                            </p:txEl>
                                          </p:spTgt>
                                        </p:tgtEl>
                                        <p:attrNameLst>
                                          <p:attrName>style.visibility</p:attrName>
                                        </p:attrNameLst>
                                      </p:cBhvr>
                                      <p:to>
                                        <p:strVal val="visible"/>
                                      </p:to>
                                    </p:set>
                                    <p:anim calcmode="lin" valueType="num">
                                      <p:cBhvr additive="base">
                                        <p:cTn id="37" dur="500" fill="hold"/>
                                        <p:tgtEl>
                                          <p:spTgt spid="12290">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0">
                                            <p:txEl>
                                              <p:pRg st="8" end="8"/>
                                            </p:txEl>
                                          </p:spTgt>
                                        </p:tgtEl>
                                        <p:attrNameLst>
                                          <p:attrName>style.visibility</p:attrName>
                                        </p:attrNameLst>
                                      </p:cBhvr>
                                      <p:to>
                                        <p:strVal val="visible"/>
                                      </p:to>
                                    </p:set>
                                    <p:anim calcmode="lin" valueType="num">
                                      <p:cBhvr additive="base">
                                        <p:cTn id="43" dur="500" fill="hold"/>
                                        <p:tgtEl>
                                          <p:spTgt spid="12290">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9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2" name="Title 1"/>
          <p:cNvSpPr>
            <a:spLocks noGrp="1"/>
          </p:cNvSpPr>
          <p:nvPr>
            <p:ph type="title"/>
          </p:nvPr>
        </p:nvSpPr>
        <p:spPr>
          <a:xfrm>
            <a:off x="457200" y="-46037"/>
            <a:ext cx="8229600" cy="1143000"/>
          </a:xfrm>
        </p:spPr>
        <p:txBody>
          <a:bodyPr>
            <a:normAutofit/>
          </a:bodyPr>
          <a:lstStyle/>
          <a:p>
            <a:r>
              <a:rPr lang="en-GB" b="1" dirty="0">
                <a:solidFill>
                  <a:schemeClr val="tx2"/>
                </a:solidFill>
                <a:effectLst>
                  <a:outerShdw blurRad="31750" dist="25400" dir="5400000" algn="tl" rotWithShape="0">
                    <a:srgbClr val="000000">
                      <a:alpha val="25000"/>
                    </a:srgbClr>
                  </a:outerShdw>
                </a:effectLst>
              </a:rPr>
              <a:t>Key studies</a:t>
            </a:r>
            <a:endParaRPr lang="en-GB" dirty="0"/>
          </a:p>
        </p:txBody>
      </p:sp>
      <p:sp>
        <p:nvSpPr>
          <p:cNvPr id="12290" name="Content Placeholder 1"/>
          <p:cNvSpPr>
            <a:spLocks noGrp="1"/>
          </p:cNvSpPr>
          <p:nvPr>
            <p:ph idx="1"/>
          </p:nvPr>
        </p:nvSpPr>
        <p:spPr>
          <a:xfrm>
            <a:off x="0" y="980728"/>
            <a:ext cx="9144000" cy="5301010"/>
          </a:xfrm>
        </p:spPr>
        <p:txBody>
          <a:bodyPr/>
          <a:lstStyle/>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1) </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3"/>
              </a:rPr>
              <a:t>https://simplypsychology.org/milgram.html</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Milgram</a:t>
            </a: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2) </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4"/>
              </a:rPr>
              <a:t>https://www.simplypsychology.org/zimbardo.html</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Zimbardo</a:t>
            </a: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3) </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5"/>
              </a:rPr>
              <a:t>https://www.simplypsychology.org/loftus-palmer.html</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Loftus and Palmer</a:t>
            </a: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4) </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6"/>
              </a:rPr>
              <a:t>https://www.simplypsychology.org/mary-ainsworth.html</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Ainsworth</a:t>
            </a: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5) </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7"/>
              </a:rPr>
              <a:t>http://www.holah.karoo.net/rainestudy.htm</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Raine</a:t>
            </a: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lgn="ctr">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These are each important studies in Psychology that you may come across throughout the course. Reading them and making notes will help to give you an insight into what the subject is like; some of them are quite bizarre!</a:t>
            </a:r>
          </a:p>
        </p:txBody>
      </p:sp>
      <p:sp>
        <p:nvSpPr>
          <p:cNvPr id="8" name="Content Placeholder 1"/>
          <p:cNvSpPr txBox="1">
            <a:spLocks/>
          </p:cNvSpPr>
          <p:nvPr/>
        </p:nvSpPr>
        <p:spPr bwMode="auto">
          <a:xfrm>
            <a:off x="8351838" y="0"/>
            <a:ext cx="792162" cy="576263"/>
          </a:xfrm>
          <a:prstGeom prst="rect">
            <a:avLst/>
          </a:prstGeom>
          <a:noFill/>
          <a:ln w="9525">
            <a:noFill/>
            <a:miter lim="800000"/>
            <a:headEnd/>
            <a:tailEnd/>
          </a:ln>
        </p:spPr>
        <p:txBody>
          <a:bodyPr/>
          <a:lstStyle/>
          <a:p>
            <a:pPr marL="365125" indent="-255588">
              <a:spcBef>
                <a:spcPts val="400"/>
              </a:spcBef>
              <a:buClr>
                <a:schemeClr val="accent1"/>
              </a:buClr>
              <a:buSzPct val="68000"/>
              <a:defRPr/>
            </a:pPr>
            <a:r>
              <a:rPr lang="el-GR" sz="4400" dirty="0">
                <a:solidFill>
                  <a:schemeClr val="bg1"/>
                </a:solidFill>
                <a:latin typeface="+mj-lt"/>
              </a:rPr>
              <a:t>Ψ</a:t>
            </a:r>
            <a:endParaRPr lang="en-GB" sz="4000" dirty="0">
              <a:solidFill>
                <a:schemeClr val="bg1"/>
              </a:solidFill>
              <a:latin typeface="+mj-lt"/>
              <a:cs typeface="+mn-cs"/>
            </a:endParaRPr>
          </a:p>
        </p:txBody>
      </p:sp>
    </p:spTree>
    <p:extLst>
      <p:ext uri="{BB962C8B-B14F-4D97-AF65-F5344CB8AC3E}">
        <p14:creationId xmlns:p14="http://schemas.microsoft.com/office/powerpoint/2010/main" val="560175307"/>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0">
                                            <p:txEl>
                                              <p:pRg st="2" end="2"/>
                                            </p:txEl>
                                          </p:spTgt>
                                        </p:tgtEl>
                                        <p:attrNameLst>
                                          <p:attrName>style.visibility</p:attrName>
                                        </p:attrNameLst>
                                      </p:cBhvr>
                                      <p:to>
                                        <p:strVal val="visible"/>
                                      </p:to>
                                    </p:set>
                                    <p:anim calcmode="lin" valueType="num">
                                      <p:cBhvr additive="base">
                                        <p:cTn id="13" dur="500" fill="hold"/>
                                        <p:tgtEl>
                                          <p:spTgt spid="1229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0">
                                            <p:txEl>
                                              <p:pRg st="4" end="4"/>
                                            </p:txEl>
                                          </p:spTgt>
                                        </p:tgtEl>
                                        <p:attrNameLst>
                                          <p:attrName>style.visibility</p:attrName>
                                        </p:attrNameLst>
                                      </p:cBhvr>
                                      <p:to>
                                        <p:strVal val="visible"/>
                                      </p:to>
                                    </p:set>
                                    <p:anim calcmode="lin" valueType="num">
                                      <p:cBhvr additive="base">
                                        <p:cTn id="19" dur="500" fill="hold"/>
                                        <p:tgtEl>
                                          <p:spTgt spid="1229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0">
                                            <p:txEl>
                                              <p:pRg st="6" end="6"/>
                                            </p:txEl>
                                          </p:spTgt>
                                        </p:tgtEl>
                                        <p:attrNameLst>
                                          <p:attrName>style.visibility</p:attrName>
                                        </p:attrNameLst>
                                      </p:cBhvr>
                                      <p:to>
                                        <p:strVal val="visible"/>
                                      </p:to>
                                    </p:set>
                                    <p:anim calcmode="lin" valueType="num">
                                      <p:cBhvr additive="base">
                                        <p:cTn id="25" dur="500" fill="hold"/>
                                        <p:tgtEl>
                                          <p:spTgt spid="12290">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0">
                                            <p:txEl>
                                              <p:pRg st="8" end="8"/>
                                            </p:txEl>
                                          </p:spTgt>
                                        </p:tgtEl>
                                        <p:attrNameLst>
                                          <p:attrName>style.visibility</p:attrName>
                                        </p:attrNameLst>
                                      </p:cBhvr>
                                      <p:to>
                                        <p:strVal val="visible"/>
                                      </p:to>
                                    </p:set>
                                    <p:anim calcmode="lin" valueType="num">
                                      <p:cBhvr additive="base">
                                        <p:cTn id="31" dur="500" fill="hold"/>
                                        <p:tgtEl>
                                          <p:spTgt spid="12290">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0">
                                            <p:txEl>
                                              <p:pRg st="10" end="10"/>
                                            </p:txEl>
                                          </p:spTgt>
                                        </p:tgtEl>
                                        <p:attrNameLst>
                                          <p:attrName>style.visibility</p:attrName>
                                        </p:attrNameLst>
                                      </p:cBhvr>
                                      <p:to>
                                        <p:strVal val="visible"/>
                                      </p:to>
                                    </p:set>
                                    <p:anim calcmode="lin" valueType="num">
                                      <p:cBhvr additive="base">
                                        <p:cTn id="37" dur="500" fill="hold"/>
                                        <p:tgtEl>
                                          <p:spTgt spid="12290">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0">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4927" y="0"/>
            <a:ext cx="9144000" cy="685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2" name="Title 1"/>
          <p:cNvSpPr>
            <a:spLocks noGrp="1"/>
          </p:cNvSpPr>
          <p:nvPr>
            <p:ph type="title"/>
          </p:nvPr>
        </p:nvSpPr>
        <p:spPr>
          <a:xfrm>
            <a:off x="457200" y="-46037"/>
            <a:ext cx="8229600" cy="1143000"/>
          </a:xfrm>
        </p:spPr>
        <p:txBody>
          <a:bodyPr>
            <a:normAutofit/>
          </a:bodyPr>
          <a:lstStyle/>
          <a:p>
            <a:r>
              <a:rPr lang="en-GB" b="1" dirty="0">
                <a:solidFill>
                  <a:schemeClr val="tx2"/>
                </a:solidFill>
                <a:effectLst>
                  <a:outerShdw blurRad="31750" dist="25400" dir="5400000" algn="tl" rotWithShape="0">
                    <a:srgbClr val="000000">
                      <a:alpha val="25000"/>
                    </a:srgbClr>
                  </a:outerShdw>
                </a:effectLst>
              </a:rPr>
              <a:t>Relevant videos</a:t>
            </a:r>
            <a:endParaRPr lang="en-GB" dirty="0"/>
          </a:p>
        </p:txBody>
      </p:sp>
      <p:sp>
        <p:nvSpPr>
          <p:cNvPr id="12290" name="Content Placeholder 1"/>
          <p:cNvSpPr>
            <a:spLocks noGrp="1"/>
          </p:cNvSpPr>
          <p:nvPr>
            <p:ph idx="1"/>
          </p:nvPr>
        </p:nvSpPr>
        <p:spPr>
          <a:xfrm>
            <a:off x="0" y="980728"/>
            <a:ext cx="9144000" cy="5301010"/>
          </a:xfrm>
        </p:spPr>
        <p:txBody>
          <a:bodyPr/>
          <a:lstStyle/>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3"/>
              </a:rPr>
              <a:t>https://www.ted.com/talks/petter_johansson_do_you_really_know_why_you_do_what_you_do</a:t>
            </a: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4"/>
              </a:rPr>
              <a:t>https://www.ted.com/talks/laurel_braitman_depressed_dogs_cats_with_ocd_what_animal_madness_means_for_us_humans</a:t>
            </a: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5"/>
              </a:rPr>
              <a:t>https://www.ted.com/talks/elizabeth_loftus_how_reliable_is_your_memory</a:t>
            </a: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6"/>
              </a:rPr>
              <a:t>https://www.ted.com/talks/philip_zimbardo_on_the_psychology_of_evil</a:t>
            </a: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7"/>
              </a:rPr>
              <a:t>https://www.ted.com/talks/steven_pinker_human_nature_and_the_blank_slate</a:t>
            </a: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hlinkClick r:id="rId8"/>
              </a:rPr>
              <a:t>https://www.youtube.com/watch?v=nJm7AhdGbDk</a:t>
            </a:r>
            <a:r>
              <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(Sigmund Freud documentary – about an incredibly important figure in Psychology)</a:t>
            </a: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09537" indent="0">
              <a:spcBef>
                <a:spcPts val="400"/>
              </a:spcBef>
              <a:buClr>
                <a:schemeClr val="accent1"/>
              </a:buClr>
              <a:buSzPct val="68000"/>
              <a:defRPr/>
            </a:pPr>
            <a:endParaRPr lang="en-GB" sz="1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1"/>
          <p:cNvSpPr txBox="1">
            <a:spLocks/>
          </p:cNvSpPr>
          <p:nvPr/>
        </p:nvSpPr>
        <p:spPr bwMode="auto">
          <a:xfrm>
            <a:off x="8351838" y="0"/>
            <a:ext cx="792162" cy="576263"/>
          </a:xfrm>
          <a:prstGeom prst="rect">
            <a:avLst/>
          </a:prstGeom>
          <a:noFill/>
          <a:ln w="9525">
            <a:noFill/>
            <a:miter lim="800000"/>
            <a:headEnd/>
            <a:tailEnd/>
          </a:ln>
        </p:spPr>
        <p:txBody>
          <a:bodyPr/>
          <a:lstStyle/>
          <a:p>
            <a:pPr marL="365125" indent="-255588">
              <a:spcBef>
                <a:spcPts val="400"/>
              </a:spcBef>
              <a:buClr>
                <a:schemeClr val="accent1"/>
              </a:buClr>
              <a:buSzPct val="68000"/>
              <a:defRPr/>
            </a:pPr>
            <a:r>
              <a:rPr lang="el-GR" sz="4400" dirty="0">
                <a:solidFill>
                  <a:schemeClr val="bg1"/>
                </a:solidFill>
                <a:latin typeface="+mj-lt"/>
              </a:rPr>
              <a:t>Ψ</a:t>
            </a:r>
            <a:endParaRPr lang="en-GB" sz="4000" dirty="0">
              <a:solidFill>
                <a:schemeClr val="bg1"/>
              </a:solidFill>
              <a:latin typeface="+mj-lt"/>
              <a:cs typeface="+mn-cs"/>
            </a:endParaRPr>
          </a:p>
        </p:txBody>
      </p:sp>
    </p:spTree>
    <p:extLst>
      <p:ext uri="{BB962C8B-B14F-4D97-AF65-F5344CB8AC3E}">
        <p14:creationId xmlns:p14="http://schemas.microsoft.com/office/powerpoint/2010/main" val="156456205"/>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0">
                                            <p:txEl>
                                              <p:pRg st="2" end="2"/>
                                            </p:txEl>
                                          </p:spTgt>
                                        </p:tgtEl>
                                        <p:attrNameLst>
                                          <p:attrName>style.visibility</p:attrName>
                                        </p:attrNameLst>
                                      </p:cBhvr>
                                      <p:to>
                                        <p:strVal val="visible"/>
                                      </p:to>
                                    </p:set>
                                    <p:anim calcmode="lin" valueType="num">
                                      <p:cBhvr additive="base">
                                        <p:cTn id="13" dur="500" fill="hold"/>
                                        <p:tgtEl>
                                          <p:spTgt spid="1229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0">
                                            <p:txEl>
                                              <p:pRg st="4" end="4"/>
                                            </p:txEl>
                                          </p:spTgt>
                                        </p:tgtEl>
                                        <p:attrNameLst>
                                          <p:attrName>style.visibility</p:attrName>
                                        </p:attrNameLst>
                                      </p:cBhvr>
                                      <p:to>
                                        <p:strVal val="visible"/>
                                      </p:to>
                                    </p:set>
                                    <p:anim calcmode="lin" valueType="num">
                                      <p:cBhvr additive="base">
                                        <p:cTn id="19" dur="500" fill="hold"/>
                                        <p:tgtEl>
                                          <p:spTgt spid="1229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0">
                                            <p:txEl>
                                              <p:pRg st="6" end="6"/>
                                            </p:txEl>
                                          </p:spTgt>
                                        </p:tgtEl>
                                        <p:attrNameLst>
                                          <p:attrName>style.visibility</p:attrName>
                                        </p:attrNameLst>
                                      </p:cBhvr>
                                      <p:to>
                                        <p:strVal val="visible"/>
                                      </p:to>
                                    </p:set>
                                    <p:anim calcmode="lin" valueType="num">
                                      <p:cBhvr additive="base">
                                        <p:cTn id="25" dur="500" fill="hold"/>
                                        <p:tgtEl>
                                          <p:spTgt spid="12290">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0">
                                            <p:txEl>
                                              <p:pRg st="8" end="8"/>
                                            </p:txEl>
                                          </p:spTgt>
                                        </p:tgtEl>
                                        <p:attrNameLst>
                                          <p:attrName>style.visibility</p:attrName>
                                        </p:attrNameLst>
                                      </p:cBhvr>
                                      <p:to>
                                        <p:strVal val="visible"/>
                                      </p:to>
                                    </p:set>
                                    <p:anim calcmode="lin" valueType="num">
                                      <p:cBhvr additive="base">
                                        <p:cTn id="31" dur="500" fill="hold"/>
                                        <p:tgtEl>
                                          <p:spTgt spid="12290">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0">
                                            <p:txEl>
                                              <p:pRg st="10" end="10"/>
                                            </p:txEl>
                                          </p:spTgt>
                                        </p:tgtEl>
                                        <p:attrNameLst>
                                          <p:attrName>style.visibility</p:attrName>
                                        </p:attrNameLst>
                                      </p:cBhvr>
                                      <p:to>
                                        <p:strVal val="visible"/>
                                      </p:to>
                                    </p:set>
                                    <p:anim calcmode="lin" valueType="num">
                                      <p:cBhvr additive="base">
                                        <p:cTn id="37" dur="500" fill="hold"/>
                                        <p:tgtEl>
                                          <p:spTgt spid="12290">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0">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a:xfrm>
            <a:off x="381000" y="1628800"/>
            <a:ext cx="8382000" cy="914400"/>
          </a:xfrm>
        </p:spPr>
        <p:txBody>
          <a:bodyPr/>
          <a:lstStyle/>
          <a:p>
            <a:pPr eaLnBrk="1" hangingPunct="1">
              <a:defRPr/>
            </a:pPr>
            <a:r>
              <a:rPr lang="en-US" dirty="0">
                <a:ea typeface="+mj-ea"/>
                <a:cs typeface="+mj-cs"/>
              </a:rPr>
              <a:t>The word ‘science’</a:t>
            </a:r>
          </a:p>
        </p:txBody>
      </p:sp>
      <p:sp>
        <p:nvSpPr>
          <p:cNvPr id="720899" name="Rectangle 3"/>
          <p:cNvSpPr>
            <a:spLocks noGrp="1" noChangeArrowheads="1"/>
          </p:cNvSpPr>
          <p:nvPr>
            <p:ph type="body" idx="1"/>
          </p:nvPr>
        </p:nvSpPr>
        <p:spPr>
          <a:xfrm>
            <a:off x="357158" y="2708920"/>
            <a:ext cx="4214842" cy="1939656"/>
          </a:xfrm>
        </p:spPr>
        <p:txBody>
          <a:bodyPr/>
          <a:lstStyle/>
          <a:p>
            <a:pPr marL="0" indent="0" eaLnBrk="1" hangingPunct="1"/>
            <a:r>
              <a:rPr lang="en-US" sz="2400" dirty="0"/>
              <a:t>From the Latin </a:t>
            </a:r>
          </a:p>
          <a:p>
            <a:pPr marL="0" indent="0" eaLnBrk="1" hangingPunct="1"/>
            <a:r>
              <a:rPr lang="en-US" sz="2400" i="1" dirty="0" err="1"/>
              <a:t>Scire</a:t>
            </a:r>
            <a:endParaRPr lang="en-US" sz="2400" i="1" dirty="0"/>
          </a:p>
          <a:p>
            <a:pPr marL="0" indent="0" eaLnBrk="1" hangingPunct="1"/>
            <a:r>
              <a:rPr lang="en-US" sz="2400" dirty="0"/>
              <a:t>meaning ‘to know’</a:t>
            </a:r>
          </a:p>
        </p:txBody>
      </p:sp>
      <p:sp>
        <p:nvSpPr>
          <p:cNvPr id="4" name="Rectangle 3"/>
          <p:cNvSpPr txBox="1">
            <a:spLocks noChangeArrowheads="1"/>
          </p:cNvSpPr>
          <p:nvPr/>
        </p:nvSpPr>
        <p:spPr bwMode="auto">
          <a:xfrm>
            <a:off x="357158" y="5085184"/>
            <a:ext cx="8382000" cy="1344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25000"/>
              </a:lnSpc>
              <a:spcBef>
                <a:spcPct val="25000"/>
              </a:spcBef>
              <a:spcAft>
                <a:spcPct val="0"/>
              </a:spcAft>
              <a:buClrTx/>
              <a:buSzTx/>
              <a:tabLst/>
              <a:defRPr/>
            </a:pPr>
            <a:r>
              <a:rPr kumimoji="0" lang="en-US" sz="2000" b="0" i="0" u="none" strike="noStrike" kern="0" cap="none" spc="0" normalizeH="0" baseline="0" noProof="0" dirty="0">
                <a:ln>
                  <a:noFill/>
                </a:ln>
                <a:effectLst/>
                <a:uLnTx/>
                <a:uFillTx/>
                <a:latin typeface="+mn-lt"/>
                <a:ea typeface="ＭＳ Ｐゴシック" charset="0"/>
                <a:cs typeface="Geneva" charset="0"/>
              </a:rPr>
              <a:t>The subject matter of all science is the natural world. Knowledge of </a:t>
            </a:r>
            <a:r>
              <a:rPr kumimoji="0" lang="en-US" sz="2000" b="0" i="0" u="none" strike="noStrike" kern="0" cap="none" spc="0" normalizeH="0" noProof="0" dirty="0">
                <a:ln>
                  <a:noFill/>
                </a:ln>
                <a:effectLst/>
                <a:uLnTx/>
                <a:uFillTx/>
                <a:latin typeface="+mn-lt"/>
                <a:ea typeface="ＭＳ Ｐゴシック" charset="0"/>
                <a:cs typeface="Geneva" charset="0"/>
              </a:rPr>
              <a:t>art, history or zombie </a:t>
            </a:r>
            <a:r>
              <a:rPr kumimoji="0" lang="en-US" sz="2000" b="0" i="0" u="none" strike="noStrike" kern="0" cap="none" spc="0" normalizeH="0" noProof="0" dirty="0" err="1">
                <a:ln>
                  <a:noFill/>
                </a:ln>
                <a:effectLst/>
                <a:uLnTx/>
                <a:uFillTx/>
                <a:latin typeface="+mn-lt"/>
                <a:ea typeface="ＭＳ Ｐゴシック" charset="0"/>
                <a:cs typeface="Geneva" charset="0"/>
              </a:rPr>
              <a:t>fil</a:t>
            </a:r>
            <a:r>
              <a:rPr lang="en-US" sz="2000" b="0" kern="0" dirty="0" err="1">
                <a:latin typeface="+mn-lt"/>
                <a:ea typeface="ＭＳ Ｐゴシック" charset="0"/>
                <a:cs typeface="Geneva" charset="0"/>
              </a:rPr>
              <a:t>ms</a:t>
            </a:r>
            <a:r>
              <a:rPr lang="en-US" sz="2000" b="0" kern="0" dirty="0">
                <a:latin typeface="+mn-lt"/>
                <a:ea typeface="ＭＳ Ｐゴシック" charset="0"/>
                <a:cs typeface="Geneva" charset="0"/>
              </a:rPr>
              <a:t> does not constitute science because these are not part of the natural world.</a:t>
            </a:r>
            <a:endParaRPr kumimoji="0" lang="en-US" sz="2000" b="0" i="0" u="none" strike="noStrike" kern="0" cap="none" spc="0" normalizeH="0" baseline="0" noProof="0" dirty="0">
              <a:ln>
                <a:noFill/>
              </a:ln>
              <a:effectLst/>
              <a:uLnTx/>
              <a:uFillTx/>
              <a:latin typeface="+mn-lt"/>
              <a:ea typeface="ＭＳ Ｐゴシック" charset="0"/>
              <a:cs typeface="Geneva"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798823"/>
            <a:ext cx="2402050" cy="11946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2608052"/>
            <a:ext cx="945271" cy="1252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Multiply 1"/>
          <p:cNvSpPr/>
          <p:nvPr/>
        </p:nvSpPr>
        <p:spPr bwMode="auto">
          <a:xfrm>
            <a:off x="7524328" y="2450405"/>
            <a:ext cx="1152128" cy="1554659"/>
          </a:xfrm>
          <a:prstGeom prst="mathMultiply">
            <a:avLst>
              <a:gd name="adj1" fmla="val 10534"/>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2531" y="4133099"/>
            <a:ext cx="747408" cy="860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 calcmode="lin" valueType="num">
                                      <p:cBhvr additive="base">
                                        <p:cTn id="7" dur="500" fill="hold"/>
                                        <p:tgtEl>
                                          <p:spTgt spid="72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0899">
                                            <p:txEl>
                                              <p:pRg st="1" end="1"/>
                                            </p:txEl>
                                          </p:spTgt>
                                        </p:tgtEl>
                                        <p:attrNameLst>
                                          <p:attrName>style.visibility</p:attrName>
                                        </p:attrNameLst>
                                      </p:cBhvr>
                                      <p:to>
                                        <p:strVal val="visible"/>
                                      </p:to>
                                    </p:set>
                                    <p:anim calcmode="lin" valueType="num">
                                      <p:cBhvr additive="base">
                                        <p:cTn id="13" dur="500" fill="hold"/>
                                        <p:tgtEl>
                                          <p:spTgt spid="72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0899">
                                            <p:txEl>
                                              <p:pRg st="2" end="2"/>
                                            </p:txEl>
                                          </p:spTgt>
                                        </p:tgtEl>
                                        <p:attrNameLst>
                                          <p:attrName>style.visibility</p:attrName>
                                        </p:attrNameLst>
                                      </p:cBhvr>
                                      <p:to>
                                        <p:strVal val="visible"/>
                                      </p:to>
                                    </p:set>
                                    <p:anim calcmode="lin" valueType="num">
                                      <p:cBhvr additive="base">
                                        <p:cTn id="19" dur="500" fill="hold"/>
                                        <p:tgtEl>
                                          <p:spTgt spid="7208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050"/>
                                        </p:tgtEl>
                                        <p:attrNameLst>
                                          <p:attrName>style.visibility</p:attrName>
                                        </p:attrNameLst>
                                      </p:cBhvr>
                                      <p:to>
                                        <p:strVal val="visible"/>
                                      </p:to>
                                    </p:set>
                                    <p:animEffect transition="in" filter="fade">
                                      <p:cBhvr>
                                        <p:cTn id="40" dur="500"/>
                                        <p:tgtEl>
                                          <p:spTgt spid="205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052"/>
                                        </p:tgtEl>
                                        <p:attrNameLst>
                                          <p:attrName>style.visibility</p:attrName>
                                        </p:attrNameLst>
                                      </p:cBhvr>
                                      <p:to>
                                        <p:strVal val="visible"/>
                                      </p:to>
                                    </p:set>
                                    <p:animEffect transition="in" filter="fade">
                                      <p:cBhvr>
                                        <p:cTn id="45"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p:bldP spid="4"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367464" cy="914400"/>
          </a:xfrm>
        </p:spPr>
        <p:txBody>
          <a:bodyPr/>
          <a:lstStyle/>
          <a:p>
            <a:r>
              <a:rPr lang="en-GB" dirty="0"/>
              <a:t>Science is about discovering truths</a:t>
            </a:r>
          </a:p>
        </p:txBody>
      </p:sp>
      <p:sp>
        <p:nvSpPr>
          <p:cNvPr id="3" name="Content Placeholder 2"/>
          <p:cNvSpPr>
            <a:spLocks noGrp="1"/>
          </p:cNvSpPr>
          <p:nvPr>
            <p:ph idx="1"/>
          </p:nvPr>
        </p:nvSpPr>
        <p:spPr>
          <a:xfrm>
            <a:off x="381000" y="2667000"/>
            <a:ext cx="8382000" cy="1194048"/>
          </a:xfrm>
        </p:spPr>
        <p:txBody>
          <a:bodyPr/>
          <a:lstStyle/>
          <a:p>
            <a:pPr marL="0" indent="0"/>
            <a:r>
              <a:rPr lang="en-GB" sz="2400" dirty="0"/>
              <a:t>The purpose of psychology and other sciences is to discover truths. Scientists are as far as possible: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077072"/>
            <a:ext cx="2081808" cy="1405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81000" y="3861048"/>
            <a:ext cx="5832648" cy="1015663"/>
          </a:xfrm>
          <a:prstGeom prst="rect">
            <a:avLst/>
          </a:prstGeom>
          <a:noFill/>
        </p:spPr>
        <p:txBody>
          <a:bodyPr wrap="square" rtlCol="0">
            <a:spAutoFit/>
          </a:bodyPr>
          <a:lstStyle/>
          <a:p>
            <a:r>
              <a:rPr lang="en-GB" sz="2000" dirty="0">
                <a:solidFill>
                  <a:srgbClr val="002060"/>
                </a:solidFill>
              </a:rPr>
              <a:t>Empirical</a:t>
            </a:r>
            <a:r>
              <a:rPr lang="en-GB" sz="2000" dirty="0">
                <a:solidFill>
                  <a:schemeClr val="bg2">
                    <a:lumMod val="75000"/>
                  </a:schemeClr>
                </a:solidFill>
              </a:rPr>
              <a:t>: </a:t>
            </a:r>
            <a:r>
              <a:rPr lang="en-GB" sz="2000" b="0" dirty="0"/>
              <a:t>This means that we observe evidence and judge that it indicates a fact is likely to be true</a:t>
            </a:r>
            <a:endParaRPr lang="en-GB" sz="2000" dirty="0"/>
          </a:p>
        </p:txBody>
      </p:sp>
      <p:sp>
        <p:nvSpPr>
          <p:cNvPr id="12" name="TextBox 11"/>
          <p:cNvSpPr txBox="1"/>
          <p:nvPr/>
        </p:nvSpPr>
        <p:spPr>
          <a:xfrm>
            <a:off x="381000" y="5088960"/>
            <a:ext cx="5760640" cy="1015663"/>
          </a:xfrm>
          <a:prstGeom prst="rect">
            <a:avLst/>
          </a:prstGeom>
          <a:noFill/>
        </p:spPr>
        <p:txBody>
          <a:bodyPr wrap="square" rtlCol="0">
            <a:spAutoFit/>
          </a:bodyPr>
          <a:lstStyle/>
          <a:p>
            <a:r>
              <a:rPr lang="en-GB" sz="2000" dirty="0">
                <a:solidFill>
                  <a:srgbClr val="002060"/>
                </a:solidFill>
              </a:rPr>
              <a:t>Objective</a:t>
            </a:r>
            <a:r>
              <a:rPr lang="en-GB" sz="2000" dirty="0">
                <a:solidFill>
                  <a:schemeClr val="bg2">
                    <a:lumMod val="75000"/>
                  </a:schemeClr>
                </a:solidFill>
              </a:rPr>
              <a:t>: </a:t>
            </a:r>
            <a:r>
              <a:rPr lang="en-GB" sz="2000" b="0" dirty="0"/>
              <a:t>We see what is really there rather than what might be from a personal perspective</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Effect transition="in" filter="fade">
                                      <p:cBhvr>
                                        <p:cTn id="25"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makes psychology a science?</a:t>
            </a:r>
          </a:p>
        </p:txBody>
      </p:sp>
      <p:sp>
        <p:nvSpPr>
          <p:cNvPr id="3" name="Content Placeholder 2"/>
          <p:cNvSpPr>
            <a:spLocks noGrp="1"/>
          </p:cNvSpPr>
          <p:nvPr>
            <p:ph idx="1"/>
          </p:nvPr>
        </p:nvSpPr>
        <p:spPr>
          <a:xfrm>
            <a:off x="285720" y="2667000"/>
            <a:ext cx="8382000" cy="1122040"/>
          </a:xfrm>
        </p:spPr>
        <p:txBody>
          <a:bodyPr/>
          <a:lstStyle/>
          <a:p>
            <a:pPr marL="0" indent="0"/>
            <a:r>
              <a:rPr lang="en-GB" sz="2000" dirty="0"/>
              <a:t>Psychology is a science because psychologists (mostly) are concerned with </a:t>
            </a:r>
            <a:r>
              <a:rPr lang="en-GB" sz="2000" b="1" dirty="0"/>
              <a:t>knowledge</a:t>
            </a:r>
            <a:r>
              <a:rPr lang="en-GB" sz="2000" dirty="0">
                <a:solidFill>
                  <a:schemeClr val="bg2">
                    <a:lumMod val="75000"/>
                  </a:schemeClr>
                </a:solidFill>
              </a:rPr>
              <a:t> </a:t>
            </a:r>
            <a:r>
              <a:rPr lang="en-GB" sz="2000" dirty="0"/>
              <a:t>about human mind and behaviour.</a:t>
            </a:r>
          </a:p>
        </p:txBody>
      </p:sp>
      <p:sp>
        <p:nvSpPr>
          <p:cNvPr id="4" name="Rectangle 3"/>
          <p:cNvSpPr txBox="1">
            <a:spLocks noChangeArrowheads="1"/>
          </p:cNvSpPr>
          <p:nvPr/>
        </p:nvSpPr>
        <p:spPr bwMode="auto">
          <a:xfrm>
            <a:off x="285720" y="3573016"/>
            <a:ext cx="8390736" cy="26642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lnSpc>
                <a:spcPct val="125000"/>
              </a:lnSpc>
              <a:spcBef>
                <a:spcPct val="25000"/>
              </a:spcBef>
              <a:spcAft>
                <a:spcPts val="600"/>
              </a:spcAft>
              <a:defRPr/>
            </a:pPr>
            <a:r>
              <a:rPr lang="en-US" sz="2000" b="0" kern="0" dirty="0">
                <a:solidFill>
                  <a:srgbClr val="002060"/>
                </a:solidFill>
                <a:latin typeface="+mn-lt"/>
                <a:ea typeface="ＭＳ Ｐゴシック" charset="0"/>
                <a:cs typeface="Geneva" charset="0"/>
              </a:rPr>
              <a:t>The word ‘</a:t>
            </a:r>
            <a:r>
              <a:rPr lang="en-GB" sz="2000" b="0" dirty="0"/>
              <a:t>knowledge</a:t>
            </a:r>
            <a:r>
              <a:rPr lang="en-US" sz="2000" b="0" kern="0" dirty="0">
                <a:solidFill>
                  <a:srgbClr val="002060"/>
                </a:solidFill>
                <a:latin typeface="+mn-lt"/>
                <a:ea typeface="ＭＳ Ｐゴシック" charset="0"/>
                <a:cs typeface="Geneva" charset="0"/>
              </a:rPr>
              <a:t>’ is crucial because psychologists try to avoid guessing, assuming and speculating about the mind, and instead carry out research in order to find out.</a:t>
            </a:r>
          </a:p>
          <a:p>
            <a:pPr marL="0" marR="0" lvl="0" indent="0" algn="l" defTabSz="914400" rtl="0" eaLnBrk="1" fontAlgn="base" latinLnBrk="0" hangingPunct="1">
              <a:lnSpc>
                <a:spcPct val="125000"/>
              </a:lnSpc>
              <a:spcBef>
                <a:spcPct val="25000"/>
              </a:spcBef>
              <a:spcAft>
                <a:spcPct val="0"/>
              </a:spcAft>
              <a:buClrTx/>
              <a:buSzTx/>
              <a:tabLst/>
              <a:defRPr/>
            </a:pPr>
            <a:r>
              <a:rPr lang="en-US" sz="2000" b="0" kern="0" dirty="0">
                <a:solidFill>
                  <a:srgbClr val="002060"/>
                </a:solidFill>
                <a:latin typeface="+mn-lt"/>
                <a:ea typeface="ＭＳ Ｐゴシック" charset="0"/>
                <a:cs typeface="Geneva" charset="0"/>
              </a:rPr>
              <a:t>This emphasis on research makes psychology different from </a:t>
            </a:r>
            <a:r>
              <a:rPr lang="en-US" sz="2000" b="0" kern="0" dirty="0">
                <a:solidFill>
                  <a:srgbClr val="7030A0"/>
                </a:solidFill>
                <a:latin typeface="+mn-lt"/>
                <a:ea typeface="ＭＳ Ｐゴシック" charset="0"/>
                <a:cs typeface="Geneva" charset="0"/>
              </a:rPr>
              <a:t>philosophy</a:t>
            </a:r>
            <a:r>
              <a:rPr lang="en-US" sz="2000" b="0" kern="0" dirty="0">
                <a:solidFill>
                  <a:srgbClr val="002060"/>
                </a:solidFill>
                <a:latin typeface="+mn-lt"/>
                <a:ea typeface="ＭＳ Ｐゴシック" charset="0"/>
                <a:cs typeface="Geneva" charset="0"/>
              </a:rPr>
              <a:t>, </a:t>
            </a:r>
            <a:r>
              <a:rPr lang="en-US" sz="2000" b="0" kern="0" dirty="0">
                <a:solidFill>
                  <a:srgbClr val="0070C0"/>
                </a:solidFill>
                <a:latin typeface="+mn-lt"/>
                <a:ea typeface="ＭＳ Ｐゴシック" charset="0"/>
                <a:cs typeface="Geneva" charset="0"/>
              </a:rPr>
              <a:t>psychoanalysis</a:t>
            </a:r>
            <a:r>
              <a:rPr lang="en-US" sz="2000" b="0" kern="0" dirty="0">
                <a:solidFill>
                  <a:srgbClr val="002060"/>
                </a:solidFill>
                <a:latin typeface="+mn-lt"/>
                <a:ea typeface="ＭＳ Ｐゴシック" charset="0"/>
                <a:cs typeface="Geneva" charset="0"/>
              </a:rPr>
              <a:t> and </a:t>
            </a:r>
            <a:r>
              <a:rPr lang="en-US" sz="2000" b="0" kern="0" dirty="0">
                <a:solidFill>
                  <a:srgbClr val="C00000"/>
                </a:solidFill>
                <a:latin typeface="+mn-lt"/>
                <a:ea typeface="ＭＳ Ｐゴシック" charset="0"/>
                <a:cs typeface="Geneva" charset="0"/>
              </a:rPr>
              <a:t>common sense</a:t>
            </a:r>
            <a:r>
              <a:rPr lang="en-US" sz="2000" b="0" kern="0" dirty="0">
                <a:solidFill>
                  <a:srgbClr val="002060"/>
                </a:solidFill>
                <a:latin typeface="+mn-lt"/>
                <a:ea typeface="ＭＳ Ｐゴシック" charset="0"/>
                <a:cs typeface="Geneva" charset="0"/>
              </a:rPr>
              <a:t>, all of which are also concerned with the human mind.</a:t>
            </a:r>
          </a:p>
          <a:p>
            <a:pPr marL="0" marR="0" lvl="0" indent="0" algn="l" defTabSz="914400" rtl="0" eaLnBrk="1" fontAlgn="base" latinLnBrk="0" hangingPunct="1">
              <a:lnSpc>
                <a:spcPct val="125000"/>
              </a:lnSpc>
              <a:spcBef>
                <a:spcPct val="25000"/>
              </a:spcBef>
              <a:spcAft>
                <a:spcPct val="0"/>
              </a:spcAft>
              <a:buClrTx/>
              <a:buSzTx/>
              <a:tabLst/>
              <a:defRPr/>
            </a:pPr>
            <a:r>
              <a:rPr lang="en-US" sz="1800" b="0" kern="0" dirty="0">
                <a:solidFill>
                  <a:srgbClr val="002060"/>
                </a:solidFill>
                <a:latin typeface="+mn-lt"/>
                <a:ea typeface="ＭＳ Ｐゴシック" charset="0"/>
                <a:cs typeface="Geneva" charset="0"/>
              </a:rPr>
              <a:t> </a:t>
            </a:r>
            <a:endParaRPr kumimoji="0" lang="en-US" sz="1800" b="0" i="0" u="none" strike="noStrike" kern="0" cap="none" spc="0" normalizeH="0" baseline="0" noProof="0" dirty="0">
              <a:ln>
                <a:noFill/>
              </a:ln>
              <a:solidFill>
                <a:srgbClr val="002060"/>
              </a:solidFill>
              <a:effectLst/>
              <a:uLnTx/>
              <a:uFillTx/>
              <a:latin typeface="+mn-lt"/>
              <a:ea typeface="ＭＳ Ｐゴシック" charset="0"/>
              <a:cs typeface="Genev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 psychology a ‘good’ science?</a:t>
            </a:r>
          </a:p>
        </p:txBody>
      </p:sp>
      <p:sp>
        <p:nvSpPr>
          <p:cNvPr id="3" name="Content Placeholder 2"/>
          <p:cNvSpPr>
            <a:spLocks noGrp="1"/>
          </p:cNvSpPr>
          <p:nvPr>
            <p:ph idx="1"/>
          </p:nvPr>
        </p:nvSpPr>
        <p:spPr>
          <a:xfrm>
            <a:off x="381000" y="2667000"/>
            <a:ext cx="8382000" cy="545976"/>
          </a:xfrm>
        </p:spPr>
        <p:txBody>
          <a:bodyPr/>
          <a:lstStyle/>
          <a:p>
            <a:pPr marL="0" indent="0" algn="ctr"/>
            <a:r>
              <a:rPr lang="en-GB" sz="2000" dirty="0"/>
              <a:t>There are very different views according to who you ask.</a:t>
            </a:r>
          </a:p>
        </p:txBody>
      </p:sp>
      <p:sp>
        <p:nvSpPr>
          <p:cNvPr id="5" name="Content Placeholder 2"/>
          <p:cNvSpPr txBox="1">
            <a:spLocks/>
          </p:cNvSpPr>
          <p:nvPr/>
        </p:nvSpPr>
        <p:spPr bwMode="auto">
          <a:xfrm>
            <a:off x="251520" y="4252382"/>
            <a:ext cx="2376264" cy="1643074"/>
          </a:xfrm>
          <a:prstGeom prst="rect">
            <a:avLst/>
          </a:prstGeom>
          <a:solidFill>
            <a:srgbClr val="120978"/>
          </a:solidFill>
          <a:ln>
            <a:solidFill>
              <a:schemeClr val="bg2"/>
            </a:solidFill>
          </a:ln>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25000"/>
              </a:lnSpc>
              <a:spcBef>
                <a:spcPct val="25000"/>
              </a:spcBef>
              <a:spcAft>
                <a:spcPct val="0"/>
              </a:spcAft>
              <a:buClrTx/>
              <a:buSzTx/>
              <a:buFontTx/>
              <a:buNone/>
              <a:tabLst/>
              <a:defRPr/>
            </a:pPr>
            <a:r>
              <a:rPr lang="en-GB" sz="1800" b="0" kern="0" noProof="0" dirty="0">
                <a:ln w="18415" cmpd="sng">
                  <a:solidFill>
                    <a:srgbClr val="FFFFFF"/>
                  </a:solidFill>
                  <a:prstDash val="solid"/>
                </a:ln>
                <a:solidFill>
                  <a:srgbClr val="FFFFFF"/>
                </a:solidFill>
                <a:latin typeface="+mn-lt"/>
                <a:ea typeface="ＭＳ Ｐゴシック" charset="0"/>
                <a:cs typeface="Geneva" charset="0"/>
              </a:rPr>
              <a:t>The </a:t>
            </a:r>
            <a:r>
              <a:rPr lang="en-GB" sz="1800" b="0" kern="0" noProof="0" dirty="0">
                <a:ln w="18415" cmpd="sng">
                  <a:solidFill>
                    <a:srgbClr val="FFFFFF"/>
                  </a:solidFill>
                  <a:prstDash val="solid"/>
                </a:ln>
                <a:solidFill>
                  <a:schemeClr val="bg2">
                    <a:lumMod val="20000"/>
                    <a:lumOff val="80000"/>
                  </a:schemeClr>
                </a:solidFill>
                <a:latin typeface="+mn-lt"/>
                <a:ea typeface="ＭＳ Ｐゴシック" charset="0"/>
                <a:cs typeface="Geneva" charset="0"/>
              </a:rPr>
              <a:t>public</a:t>
            </a:r>
            <a:r>
              <a:rPr lang="en-GB" sz="1800" b="0" kern="0" noProof="0" dirty="0">
                <a:ln w="18415" cmpd="sng">
                  <a:solidFill>
                    <a:srgbClr val="FFFFFF"/>
                  </a:solidFill>
                  <a:prstDash val="solid"/>
                </a:ln>
                <a:solidFill>
                  <a:srgbClr val="FFFFFF"/>
                </a:solidFill>
                <a:latin typeface="+mn-lt"/>
                <a:ea typeface="ＭＳ Ｐゴシック" charset="0"/>
                <a:cs typeface="Geneva" charset="0"/>
              </a:rPr>
              <a:t> say psychology is just common sense (</a:t>
            </a:r>
            <a:r>
              <a:rPr lang="en-GB" sz="1800" b="0" kern="0" noProof="0" dirty="0" err="1">
                <a:ln w="18415" cmpd="sng">
                  <a:solidFill>
                    <a:srgbClr val="FFFFFF"/>
                  </a:solidFill>
                  <a:prstDash val="solid"/>
                </a:ln>
                <a:solidFill>
                  <a:srgbClr val="FFFFFF"/>
                </a:solidFill>
                <a:latin typeface="+mn-lt"/>
                <a:ea typeface="ＭＳ Ｐゴシック" charset="0"/>
                <a:cs typeface="Geneva" charset="0"/>
              </a:rPr>
              <a:t>Lilienfield</a:t>
            </a:r>
            <a:r>
              <a:rPr lang="en-GB" sz="1800" b="0" kern="0" noProof="0" dirty="0">
                <a:ln w="18415" cmpd="sng">
                  <a:solidFill>
                    <a:srgbClr val="FFFFFF"/>
                  </a:solidFill>
                  <a:prstDash val="solid"/>
                </a:ln>
                <a:solidFill>
                  <a:srgbClr val="FFFFFF"/>
                </a:solidFill>
                <a:latin typeface="+mn-lt"/>
                <a:ea typeface="ＭＳ Ｐゴシック" charset="0"/>
                <a:cs typeface="Geneva" charset="0"/>
              </a:rPr>
              <a:t>, 2012)</a:t>
            </a:r>
            <a:endParaRPr kumimoji="0" lang="en-GB" sz="1800" b="0" i="0" u="none" strike="noStrike" kern="0" normalizeH="0" baseline="0" noProof="0" dirty="0">
              <a:ln w="18415" cmpd="sng">
                <a:solidFill>
                  <a:srgbClr val="FFFFFF"/>
                </a:solidFill>
                <a:prstDash val="solid"/>
              </a:ln>
              <a:solidFill>
                <a:srgbClr val="FFFFFF"/>
              </a:solidFill>
              <a:uLnTx/>
              <a:uFillTx/>
              <a:latin typeface="+mn-lt"/>
              <a:ea typeface="ＭＳ Ｐゴシック" charset="0"/>
              <a:cs typeface="Geneva" charset="0"/>
            </a:endParaRPr>
          </a:p>
          <a:p>
            <a:pPr marL="0" marR="0" lvl="0" indent="0" algn="l" defTabSz="914400" rtl="0" eaLnBrk="0" fontAlgn="base" latinLnBrk="0" hangingPunct="0">
              <a:lnSpc>
                <a:spcPct val="125000"/>
              </a:lnSpc>
              <a:spcBef>
                <a:spcPct val="25000"/>
              </a:spcBef>
              <a:spcAft>
                <a:spcPct val="0"/>
              </a:spcAft>
              <a:buClrTx/>
              <a:buSzTx/>
              <a:buFontTx/>
              <a:buNone/>
              <a:tabLst/>
              <a:defRPr/>
            </a:pPr>
            <a:endParaRPr kumimoji="0" lang="en-GB" sz="2000" b="0" i="0" u="none" strike="noStrike" kern="0" cap="none" spc="0" normalizeH="0" baseline="0" noProof="0" dirty="0">
              <a:ln>
                <a:noFill/>
              </a:ln>
              <a:solidFill>
                <a:srgbClr val="180E63"/>
              </a:solidFill>
              <a:effectLst/>
              <a:uLnTx/>
              <a:uFillTx/>
              <a:latin typeface="+mn-lt"/>
              <a:ea typeface="ＭＳ Ｐゴシック" charset="0"/>
              <a:cs typeface="Geneva" charset="0"/>
            </a:endParaRPr>
          </a:p>
        </p:txBody>
      </p:sp>
      <p:sp>
        <p:nvSpPr>
          <p:cNvPr id="6" name="Content Placeholder 2"/>
          <p:cNvSpPr txBox="1">
            <a:spLocks/>
          </p:cNvSpPr>
          <p:nvPr/>
        </p:nvSpPr>
        <p:spPr bwMode="auto">
          <a:xfrm>
            <a:off x="2793721" y="4224008"/>
            <a:ext cx="2952328" cy="2157320"/>
          </a:xfrm>
          <a:prstGeom prst="rect">
            <a:avLst/>
          </a:prstGeom>
          <a:solidFill>
            <a:srgbClr val="120978"/>
          </a:solidFill>
          <a:ln>
            <a:solidFill>
              <a:schemeClr val="bg2"/>
            </a:solidFill>
          </a:ln>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25000"/>
              </a:lnSpc>
              <a:spcBef>
                <a:spcPct val="25000"/>
              </a:spcBef>
              <a:spcAft>
                <a:spcPct val="0"/>
              </a:spcAft>
              <a:buClrTx/>
              <a:buSzTx/>
              <a:buFontTx/>
              <a:buNone/>
              <a:tabLst/>
              <a:defRPr/>
            </a:pPr>
            <a:r>
              <a:rPr kumimoji="0" lang="en-GB" sz="1800" b="0" i="0" u="none" strike="noStrike" kern="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ＭＳ Ｐゴシック" charset="0"/>
                <a:cs typeface="Geneva" charset="0"/>
              </a:rPr>
              <a:t>Other scientists and</a:t>
            </a:r>
            <a:r>
              <a:rPr kumimoji="0" lang="en-GB" sz="1800" b="0" i="0" u="none" strike="noStrike" kern="0" normalizeH="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ＭＳ Ｐゴシック" charset="0"/>
                <a:cs typeface="Geneva" charset="0"/>
              </a:rPr>
              <a:t> social scientists say we are a poor science because it is impossible to study people objectively</a:t>
            </a:r>
            <a:endParaRPr kumimoji="0" lang="en-GB" sz="1800" b="0" i="0" u="none" strike="noStrike" kern="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ＭＳ Ｐゴシック" charset="0"/>
              <a:cs typeface="Geneva" charset="0"/>
            </a:endParaRPr>
          </a:p>
          <a:p>
            <a:pPr marL="0" marR="0" lvl="0" indent="0" algn="l" defTabSz="914400" rtl="0" eaLnBrk="0" fontAlgn="base" latinLnBrk="0" hangingPunct="0">
              <a:lnSpc>
                <a:spcPct val="125000"/>
              </a:lnSpc>
              <a:spcBef>
                <a:spcPct val="25000"/>
              </a:spcBef>
              <a:spcAft>
                <a:spcPct val="0"/>
              </a:spcAft>
              <a:buClrTx/>
              <a:buSzTx/>
              <a:buFontTx/>
              <a:buNone/>
              <a:tabLst/>
              <a:defRPr/>
            </a:pPr>
            <a:endParaRPr kumimoji="0" lang="en-GB" sz="2000" b="0" i="0" u="none" strike="noStrike" kern="0" cap="none" spc="0" normalizeH="0" baseline="0" noProof="0" dirty="0">
              <a:ln>
                <a:noFill/>
              </a:ln>
              <a:solidFill>
                <a:srgbClr val="180E63"/>
              </a:solidFill>
              <a:effectLst/>
              <a:uLnTx/>
              <a:uFillTx/>
              <a:latin typeface="+mn-lt"/>
              <a:ea typeface="ＭＳ Ｐゴシック" charset="0"/>
              <a:cs typeface="Geneva" charset="0"/>
            </a:endParaRPr>
          </a:p>
        </p:txBody>
      </p:sp>
      <p:sp>
        <p:nvSpPr>
          <p:cNvPr id="7" name="Down Arrow 6"/>
          <p:cNvSpPr/>
          <p:nvPr/>
        </p:nvSpPr>
        <p:spPr bwMode="auto">
          <a:xfrm>
            <a:off x="1047028" y="3356992"/>
            <a:ext cx="428628" cy="714380"/>
          </a:xfrm>
          <a:prstGeom prst="downArrow">
            <a:avLst/>
          </a:prstGeom>
          <a:solidFill>
            <a:schemeClr val="accent6">
              <a:lumMod val="5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8" name="Down Arrow 7"/>
          <p:cNvSpPr/>
          <p:nvPr/>
        </p:nvSpPr>
        <p:spPr bwMode="auto">
          <a:xfrm>
            <a:off x="4055571" y="3356992"/>
            <a:ext cx="428628" cy="714380"/>
          </a:xfrm>
          <a:prstGeom prst="downArrow">
            <a:avLst/>
          </a:prstGeom>
          <a:solidFill>
            <a:schemeClr val="accent6">
              <a:lumMod val="5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9" name="Content Placeholder 2"/>
          <p:cNvSpPr txBox="1">
            <a:spLocks/>
          </p:cNvSpPr>
          <p:nvPr/>
        </p:nvSpPr>
        <p:spPr bwMode="auto">
          <a:xfrm>
            <a:off x="5940152" y="4219972"/>
            <a:ext cx="3096344" cy="2161355"/>
          </a:xfrm>
          <a:prstGeom prst="rect">
            <a:avLst/>
          </a:prstGeom>
          <a:solidFill>
            <a:srgbClr val="120978"/>
          </a:solidFill>
          <a:ln>
            <a:solidFill>
              <a:schemeClr val="bg2"/>
            </a:solidFill>
          </a:ln>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25000"/>
              </a:lnSpc>
              <a:spcBef>
                <a:spcPct val="25000"/>
              </a:spcBef>
              <a:spcAft>
                <a:spcPct val="0"/>
              </a:spcAft>
              <a:buClrTx/>
              <a:buSzTx/>
              <a:buFontTx/>
              <a:buNone/>
              <a:tabLst/>
              <a:defRPr/>
            </a:pPr>
            <a:r>
              <a:rPr kumimoji="0" lang="en-GB" sz="1800" b="0" i="0" u="none" strike="noStrike" kern="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ＭＳ Ｐゴシック" charset="0"/>
                <a:cs typeface="Geneva" charset="0"/>
              </a:rPr>
              <a:t>We say that we can apply scientific principles to studying people. </a:t>
            </a:r>
            <a:r>
              <a:rPr lang="en-GB" sz="1800" b="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ＭＳ Ｐゴシック" charset="0"/>
                <a:cs typeface="Geneva" charset="0"/>
              </a:rPr>
              <a:t>We can try to be objective while accepting that this is difficult</a:t>
            </a:r>
            <a:endParaRPr kumimoji="0" lang="en-GB" sz="1800" b="0" i="0" u="none" strike="noStrike" kern="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ＭＳ Ｐゴシック" charset="0"/>
              <a:cs typeface="Geneva" charset="0"/>
            </a:endParaRPr>
          </a:p>
          <a:p>
            <a:pPr marL="0" marR="0" lvl="0" indent="0" algn="l" defTabSz="914400" rtl="0" eaLnBrk="0" fontAlgn="base" latinLnBrk="0" hangingPunct="0">
              <a:lnSpc>
                <a:spcPct val="125000"/>
              </a:lnSpc>
              <a:spcBef>
                <a:spcPct val="25000"/>
              </a:spcBef>
              <a:spcAft>
                <a:spcPct val="0"/>
              </a:spcAft>
              <a:buClrTx/>
              <a:buSzTx/>
              <a:buFontTx/>
              <a:buNone/>
              <a:tabLst/>
              <a:defRPr/>
            </a:pPr>
            <a:endParaRPr kumimoji="0" lang="en-GB" sz="2000" b="0" i="0" u="none" strike="noStrike" kern="0" cap="none" spc="0" normalizeH="0" baseline="0" noProof="0" dirty="0">
              <a:ln>
                <a:noFill/>
              </a:ln>
              <a:solidFill>
                <a:srgbClr val="180E63"/>
              </a:solidFill>
              <a:effectLst/>
              <a:uLnTx/>
              <a:uFillTx/>
              <a:latin typeface="+mn-lt"/>
              <a:ea typeface="ＭＳ Ｐゴシック" charset="0"/>
              <a:cs typeface="Geneva" charset="0"/>
            </a:endParaRPr>
          </a:p>
        </p:txBody>
      </p:sp>
      <p:sp>
        <p:nvSpPr>
          <p:cNvPr id="10" name="Down Arrow 9"/>
          <p:cNvSpPr/>
          <p:nvPr/>
        </p:nvSpPr>
        <p:spPr bwMode="auto">
          <a:xfrm>
            <a:off x="7187933" y="3356992"/>
            <a:ext cx="428628" cy="714380"/>
          </a:xfrm>
          <a:prstGeom prst="downArrow">
            <a:avLst/>
          </a:prstGeom>
          <a:solidFill>
            <a:schemeClr val="accent6">
              <a:lumMod val="5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2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Theories and paradigms</a:t>
            </a:r>
          </a:p>
        </p:txBody>
      </p:sp>
      <p:sp>
        <p:nvSpPr>
          <p:cNvPr id="3" name="Content Placeholder 2"/>
          <p:cNvSpPr>
            <a:spLocks noGrp="1"/>
          </p:cNvSpPr>
          <p:nvPr>
            <p:ph idx="1"/>
          </p:nvPr>
        </p:nvSpPr>
        <p:spPr>
          <a:xfrm>
            <a:off x="381000" y="2667000"/>
            <a:ext cx="8382000" cy="1190628"/>
          </a:xfrm>
        </p:spPr>
        <p:txBody>
          <a:bodyPr/>
          <a:lstStyle/>
          <a:p>
            <a:pPr marL="0" indent="0">
              <a:spcAft>
                <a:spcPts val="1200"/>
              </a:spcAft>
            </a:pPr>
            <a:r>
              <a:rPr lang="en-GB" sz="1800" dirty="0"/>
              <a:t>Scientists do not just observe events and record them. They also try to explain how and why they happen. An explanation of this kind is called a theory. </a:t>
            </a:r>
          </a:p>
        </p:txBody>
      </p:sp>
      <p:sp>
        <p:nvSpPr>
          <p:cNvPr id="6" name="Content Placeholder 2"/>
          <p:cNvSpPr txBox="1">
            <a:spLocks/>
          </p:cNvSpPr>
          <p:nvPr/>
        </p:nvSpPr>
        <p:spPr bwMode="auto">
          <a:xfrm>
            <a:off x="389044" y="4005064"/>
            <a:ext cx="8359419" cy="24482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25000"/>
              </a:lnSpc>
              <a:spcBef>
                <a:spcPct val="25000"/>
              </a:spcBef>
              <a:spcAft>
                <a:spcPts val="1200"/>
              </a:spcAft>
              <a:buClrTx/>
              <a:buSzTx/>
              <a:buFontTx/>
              <a:buNone/>
              <a:tabLst/>
              <a:defRPr/>
            </a:pPr>
            <a:r>
              <a:rPr kumimoji="0" lang="en-GB" sz="1800" b="0" i="0" u="none" strike="noStrike" kern="0" cap="none" spc="0" normalizeH="0" baseline="0" noProof="0" dirty="0">
                <a:ln>
                  <a:noFill/>
                </a:ln>
                <a:effectLst/>
                <a:uLnTx/>
                <a:uFillTx/>
                <a:latin typeface="+mn-lt"/>
                <a:ea typeface="ＭＳ Ｐゴシック" charset="0"/>
                <a:cs typeface="Geneva" charset="0"/>
              </a:rPr>
              <a:t>Science </a:t>
            </a:r>
            <a:r>
              <a:rPr lang="en-GB" sz="1800" b="0" kern="0" dirty="0">
                <a:latin typeface="+mn-lt"/>
                <a:ea typeface="ＭＳ Ｐゴシック" charset="0"/>
                <a:cs typeface="Geneva" charset="0"/>
              </a:rPr>
              <a:t>constantly develops as we develop new research methods and acquire more knowledge. </a:t>
            </a:r>
            <a:r>
              <a:rPr kumimoji="0" lang="en-GB" sz="1800" b="0" i="0" u="none" strike="noStrike" kern="0" cap="none" spc="0" normalizeH="0" baseline="0" noProof="0" dirty="0">
                <a:ln>
                  <a:noFill/>
                </a:ln>
                <a:effectLst/>
                <a:uLnTx/>
                <a:uFillTx/>
                <a:latin typeface="+mn-lt"/>
                <a:ea typeface="ＭＳ Ｐゴシック" charset="0"/>
                <a:cs typeface="Geneva" charset="0"/>
              </a:rPr>
              <a:t>The</a:t>
            </a:r>
            <a:r>
              <a:rPr kumimoji="0" lang="en-GB" sz="1800" b="0" i="0" u="none" strike="noStrike" kern="0" cap="none" spc="0" normalizeH="0" noProof="0" dirty="0">
                <a:ln>
                  <a:noFill/>
                </a:ln>
                <a:effectLst/>
                <a:uLnTx/>
                <a:uFillTx/>
                <a:latin typeface="+mn-lt"/>
                <a:ea typeface="ＭＳ Ｐゴシック" charset="0"/>
                <a:cs typeface="Geneva" charset="0"/>
              </a:rPr>
              <a:t> theories around in a science at any one time share some core ideas. These ideas and theories make up a paradigm.</a:t>
            </a:r>
          </a:p>
          <a:p>
            <a:pPr marL="0" marR="0" lvl="0" indent="0" algn="l" defTabSz="914400" rtl="0" eaLnBrk="0" fontAlgn="base" latinLnBrk="0" hangingPunct="0">
              <a:lnSpc>
                <a:spcPct val="125000"/>
              </a:lnSpc>
              <a:spcBef>
                <a:spcPct val="25000"/>
              </a:spcBef>
              <a:spcAft>
                <a:spcPts val="1200"/>
              </a:spcAft>
              <a:buClrTx/>
              <a:buSzTx/>
              <a:buFontTx/>
              <a:buNone/>
              <a:tabLst/>
              <a:defRPr/>
            </a:pPr>
            <a:r>
              <a:rPr lang="en-GB" sz="1800" b="0" kern="0" baseline="0" dirty="0">
                <a:latin typeface="+mn-lt"/>
                <a:ea typeface="ＭＳ Ｐゴシック" charset="0"/>
                <a:cs typeface="Geneva" charset="0"/>
              </a:rPr>
              <a:t>When the core ideas in a science develop</a:t>
            </a:r>
            <a:r>
              <a:rPr lang="en-GB" sz="1800" b="0" kern="0" dirty="0">
                <a:latin typeface="+mn-lt"/>
                <a:ea typeface="ＭＳ Ｐゴシック" charset="0"/>
                <a:cs typeface="Geneva" charset="0"/>
              </a:rPr>
              <a:t> beyond a certain point the science undergoes a paradigm shift. </a:t>
            </a:r>
            <a:endParaRPr kumimoji="0" lang="en-GB" sz="2000" b="0" i="0" u="none" strike="noStrike" kern="0" cap="none" spc="0" normalizeH="0" baseline="0" noProof="0" dirty="0">
              <a:ln>
                <a:noFill/>
              </a:ln>
              <a:effectLst/>
              <a:uLnTx/>
              <a:uFillTx/>
              <a:latin typeface="+mn-lt"/>
              <a:ea typeface="ＭＳ Ｐゴシック" charset="0"/>
              <a:cs typeface="Genev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600200"/>
            <a:ext cx="8784976" cy="914400"/>
          </a:xfrm>
        </p:spPr>
        <p:txBody>
          <a:bodyPr/>
          <a:lstStyle/>
          <a:p>
            <a:r>
              <a:rPr lang="en-GB" dirty="0"/>
              <a:t>Theoretical perspectives on psychology</a:t>
            </a:r>
          </a:p>
        </p:txBody>
      </p:sp>
      <p:sp>
        <p:nvSpPr>
          <p:cNvPr id="3" name="Content Placeholder 2"/>
          <p:cNvSpPr>
            <a:spLocks noGrp="1"/>
          </p:cNvSpPr>
          <p:nvPr>
            <p:ph idx="1"/>
          </p:nvPr>
        </p:nvSpPr>
        <p:spPr>
          <a:xfrm>
            <a:off x="372689" y="2564904"/>
            <a:ext cx="8262966" cy="473968"/>
          </a:xfrm>
        </p:spPr>
        <p:txBody>
          <a:bodyPr/>
          <a:lstStyle/>
          <a:p>
            <a:pPr marL="0" indent="0" algn="ctr"/>
            <a:r>
              <a:rPr lang="en-GB" sz="2000" dirty="0"/>
              <a:t>Is all psychology equally scientific? </a:t>
            </a:r>
          </a:p>
        </p:txBody>
      </p:sp>
      <p:sp>
        <p:nvSpPr>
          <p:cNvPr id="4" name="Content Placeholder 2"/>
          <p:cNvSpPr txBox="1">
            <a:spLocks/>
          </p:cNvSpPr>
          <p:nvPr/>
        </p:nvSpPr>
        <p:spPr bwMode="auto">
          <a:xfrm>
            <a:off x="540468" y="4149080"/>
            <a:ext cx="3714776" cy="2232248"/>
          </a:xfrm>
          <a:prstGeom prst="rect">
            <a:avLst/>
          </a:prstGeom>
          <a:noFill/>
          <a:ln>
            <a:solidFill>
              <a:schemeClr val="accent4">
                <a:lumMod val="75000"/>
                <a:lumOff val="25000"/>
              </a:schemeClr>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25000"/>
              </a:lnSpc>
              <a:spcBef>
                <a:spcPct val="25000"/>
              </a:spcBef>
              <a:spcAft>
                <a:spcPct val="0"/>
              </a:spcAft>
              <a:buClrTx/>
              <a:buSzTx/>
              <a:buFontTx/>
              <a:buNone/>
              <a:tabLst/>
              <a:defRPr/>
            </a:pPr>
            <a:r>
              <a:rPr kumimoji="0" lang="en-GB" sz="1800" b="0" i="0" u="none" strike="noStrike" kern="0" cap="none" spc="0" normalizeH="0" baseline="0" noProof="0" dirty="0">
                <a:ln>
                  <a:noFill/>
                </a:ln>
                <a:effectLst/>
                <a:uLnTx/>
                <a:uFillTx/>
                <a:latin typeface="+mn-lt"/>
                <a:ea typeface="ＭＳ Ｐゴシック" charset="0"/>
                <a:cs typeface="Geneva" charset="0"/>
              </a:rPr>
              <a:t>Mainstream approaches</a:t>
            </a:r>
            <a:r>
              <a:rPr kumimoji="0" lang="en-GB" sz="1800" b="0" i="0" u="none" strike="noStrike" kern="0" cap="none" spc="0" normalizeH="0" noProof="0" dirty="0">
                <a:ln>
                  <a:noFill/>
                </a:ln>
                <a:effectLst/>
                <a:uLnTx/>
                <a:uFillTx/>
                <a:latin typeface="+mn-lt"/>
                <a:ea typeface="ＭＳ Ｐゴシック" charset="0"/>
                <a:cs typeface="Geneva" charset="0"/>
              </a:rPr>
              <a:t> to psychology, for example biopsychology, cognitive and experimental social psychology, tend to conform well to scientific principles.</a:t>
            </a:r>
            <a:endParaRPr kumimoji="0" lang="en-GB" sz="1800" b="0" i="0" u="none" strike="noStrike" kern="0" cap="none" spc="0" normalizeH="0" baseline="0" noProof="0" dirty="0">
              <a:ln>
                <a:noFill/>
              </a:ln>
              <a:effectLst/>
              <a:uLnTx/>
              <a:uFillTx/>
              <a:latin typeface="+mn-lt"/>
              <a:ea typeface="ＭＳ Ｐゴシック" charset="0"/>
              <a:cs typeface="Geneva" charset="0"/>
            </a:endParaRPr>
          </a:p>
        </p:txBody>
      </p:sp>
      <p:sp>
        <p:nvSpPr>
          <p:cNvPr id="5" name="Content Placeholder 2"/>
          <p:cNvSpPr txBox="1">
            <a:spLocks/>
          </p:cNvSpPr>
          <p:nvPr/>
        </p:nvSpPr>
        <p:spPr bwMode="auto">
          <a:xfrm>
            <a:off x="4788024" y="4149080"/>
            <a:ext cx="3714776" cy="2368569"/>
          </a:xfrm>
          <a:prstGeom prst="rect">
            <a:avLst/>
          </a:prstGeom>
          <a:noFill/>
          <a:ln>
            <a:solidFill>
              <a:schemeClr val="accent4">
                <a:lumMod val="75000"/>
                <a:lumOff val="25000"/>
              </a:schemeClr>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25000"/>
              </a:lnSpc>
              <a:spcBef>
                <a:spcPct val="25000"/>
              </a:spcBef>
              <a:spcAft>
                <a:spcPct val="0"/>
              </a:spcAft>
              <a:buClrTx/>
              <a:buSzTx/>
              <a:buFontTx/>
              <a:buNone/>
              <a:tabLst/>
              <a:defRPr/>
            </a:pPr>
            <a:r>
              <a:rPr lang="en-GB" sz="1800" b="0" kern="0" dirty="0">
                <a:latin typeface="+mn-lt"/>
                <a:ea typeface="ＭＳ Ｐゴシック" charset="0"/>
                <a:cs typeface="Geneva" charset="0"/>
              </a:rPr>
              <a:t>There are more radical views within psychology. </a:t>
            </a:r>
          </a:p>
          <a:p>
            <a:pPr marL="0" marR="0" lvl="0" indent="0" algn="l" defTabSz="914400" rtl="0" eaLnBrk="0" fontAlgn="base" latinLnBrk="0" hangingPunct="0">
              <a:lnSpc>
                <a:spcPct val="125000"/>
              </a:lnSpc>
              <a:spcBef>
                <a:spcPct val="25000"/>
              </a:spcBef>
              <a:spcAft>
                <a:spcPct val="0"/>
              </a:spcAft>
              <a:buClrTx/>
              <a:buSzTx/>
              <a:buFontTx/>
              <a:buNone/>
              <a:tabLst/>
              <a:defRPr/>
            </a:pPr>
            <a:r>
              <a:rPr kumimoji="0" lang="en-GB" sz="1800" b="0" i="0" u="none" strike="noStrike" kern="0" cap="none" spc="0" normalizeH="0" baseline="0" noProof="0" dirty="0">
                <a:ln>
                  <a:noFill/>
                </a:ln>
                <a:effectLst/>
                <a:uLnTx/>
                <a:uFillTx/>
                <a:latin typeface="+mn-lt"/>
                <a:ea typeface="ＭＳ Ｐゴシック" charset="0"/>
                <a:cs typeface="Geneva" charset="0"/>
              </a:rPr>
              <a:t>Humanistic psychologists reject the scientific</a:t>
            </a:r>
            <a:r>
              <a:rPr kumimoji="0" lang="en-GB" sz="1800" b="0" i="0" u="none" strike="noStrike" kern="0" cap="none" spc="0" normalizeH="0" noProof="0" dirty="0">
                <a:ln>
                  <a:noFill/>
                </a:ln>
                <a:effectLst/>
                <a:uLnTx/>
                <a:uFillTx/>
                <a:latin typeface="+mn-lt"/>
                <a:ea typeface="ＭＳ Ｐゴシック" charset="0"/>
                <a:cs typeface="Geneva" charset="0"/>
              </a:rPr>
              <a:t> process, while social constructivists reject the whole idea of truths</a:t>
            </a:r>
            <a:endParaRPr kumimoji="0" lang="en-GB" sz="2000" b="0" i="0" u="none" strike="noStrike" kern="0" cap="none" spc="0" normalizeH="0" baseline="0" noProof="0" dirty="0">
              <a:ln>
                <a:noFill/>
              </a:ln>
              <a:effectLst/>
              <a:uLnTx/>
              <a:uFillTx/>
              <a:latin typeface="+mn-lt"/>
              <a:ea typeface="ＭＳ Ｐゴシック" charset="0"/>
              <a:cs typeface="Geneva" charset="0"/>
            </a:endParaRPr>
          </a:p>
        </p:txBody>
      </p:sp>
      <p:sp>
        <p:nvSpPr>
          <p:cNvPr id="6" name="Down Arrow 5"/>
          <p:cNvSpPr/>
          <p:nvPr/>
        </p:nvSpPr>
        <p:spPr bwMode="auto">
          <a:xfrm>
            <a:off x="2167928" y="3220670"/>
            <a:ext cx="531864" cy="864096"/>
          </a:xfrm>
          <a:prstGeom prst="downArrow">
            <a:avLst/>
          </a:prstGeom>
          <a:solidFill>
            <a:srgbClr val="00206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7" name="Down Arrow 6"/>
          <p:cNvSpPr/>
          <p:nvPr/>
        </p:nvSpPr>
        <p:spPr bwMode="auto">
          <a:xfrm>
            <a:off x="6300192" y="3140968"/>
            <a:ext cx="648072" cy="943798"/>
          </a:xfrm>
          <a:prstGeom prst="downArrow">
            <a:avLst/>
          </a:prstGeom>
          <a:solidFill>
            <a:srgbClr val="00206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charset="0"/>
                <a:ea typeface="Geneva" charset="0"/>
                <a:cs typeface="Arial" charset="0"/>
              </a:rPr>
              <a:t>BUT</a:t>
            </a:r>
            <a:endParaRPr kumimoji="0" lang="en-GB" sz="2400" b="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charset="0"/>
              <a:ea typeface="Geneva"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lstStyle/>
          <a:p>
            <a:pPr eaLnBrk="1" hangingPunct="1">
              <a:defRPr/>
            </a:pPr>
            <a:r>
              <a:rPr lang="en-US" dirty="0">
                <a:ea typeface="+mj-ea"/>
                <a:cs typeface="+mj-cs"/>
              </a:rPr>
              <a:t>Conclusions</a:t>
            </a:r>
          </a:p>
        </p:txBody>
      </p:sp>
      <p:sp>
        <p:nvSpPr>
          <p:cNvPr id="4" name="Content Placeholder 2"/>
          <p:cNvSpPr>
            <a:spLocks noGrp="1"/>
          </p:cNvSpPr>
          <p:nvPr>
            <p:ph idx="1"/>
          </p:nvPr>
        </p:nvSpPr>
        <p:spPr>
          <a:xfrm>
            <a:off x="357158" y="2708920"/>
            <a:ext cx="8382000" cy="3816424"/>
          </a:xfrm>
        </p:spPr>
        <p:txBody>
          <a:bodyPr/>
          <a:lstStyle/>
          <a:p>
            <a:pPr marL="288000" indent="-288000">
              <a:buFont typeface="Arial" pitchFamily="34" charset="0"/>
              <a:buChar char="•"/>
            </a:pPr>
            <a:r>
              <a:rPr lang="en-GB" sz="1900" dirty="0"/>
              <a:t>Science is about discovering truths.</a:t>
            </a:r>
          </a:p>
          <a:p>
            <a:pPr marL="288000" indent="-288000">
              <a:buFont typeface="Arial" pitchFamily="34" charset="0"/>
              <a:buChar char="•"/>
            </a:pPr>
            <a:r>
              <a:rPr lang="en-GB" sz="1900" dirty="0"/>
              <a:t>Scientists do this by carrying out empirical research.</a:t>
            </a:r>
          </a:p>
          <a:p>
            <a:pPr marL="288000" indent="-288000">
              <a:buFont typeface="Arial" pitchFamily="34" charset="0"/>
              <a:buChar char="•"/>
            </a:pPr>
            <a:r>
              <a:rPr lang="en-GB" sz="1900" dirty="0"/>
              <a:t>As far as possible scientists maintain objectivity.</a:t>
            </a:r>
          </a:p>
          <a:p>
            <a:pPr marL="288000" indent="-288000">
              <a:buFont typeface="Arial" pitchFamily="34" charset="0"/>
              <a:buChar char="•"/>
            </a:pPr>
            <a:r>
              <a:rPr lang="en-GB" sz="1900" dirty="0"/>
              <a:t>Psychology is a science because psychologists carry out empirical research while try to be objective.</a:t>
            </a:r>
          </a:p>
          <a:p>
            <a:pPr marL="288000" indent="-288000">
              <a:buFont typeface="Arial" pitchFamily="34" charset="0"/>
              <a:buChar char="•"/>
            </a:pPr>
            <a:r>
              <a:rPr lang="en-GB" sz="1900" dirty="0"/>
              <a:t>Sciences, including psychology, construct theories to explain research findings.</a:t>
            </a:r>
          </a:p>
          <a:p>
            <a:pPr marL="288000" indent="-288000">
              <a:buFont typeface="Arial" pitchFamily="34" charset="0"/>
              <a:buChar char="•"/>
            </a:pPr>
            <a:r>
              <a:rPr lang="en-GB" sz="1900" dirty="0"/>
              <a:t>Not all approaches to psychology embrace science, and more radical approaches reject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Geneva" charset="0"/>
              <a:cs typeface="Arial" charset="0"/>
            </a:endParaRPr>
          </a:p>
        </p:txBody>
      </p:sp>
      <p:sp>
        <p:nvSpPr>
          <p:cNvPr id="2" name="Title 1"/>
          <p:cNvSpPr>
            <a:spLocks noGrp="1"/>
          </p:cNvSpPr>
          <p:nvPr>
            <p:ph type="title"/>
          </p:nvPr>
        </p:nvSpPr>
        <p:spPr>
          <a:xfrm>
            <a:off x="457200" y="-46037"/>
            <a:ext cx="8229600" cy="1143000"/>
          </a:xfrm>
        </p:spPr>
        <p:txBody>
          <a:bodyPr>
            <a:normAutofit/>
          </a:bodyPr>
          <a:lstStyle/>
          <a:p>
            <a:r>
              <a:rPr lang="en-GB" b="1" dirty="0">
                <a:solidFill>
                  <a:schemeClr val="tx2"/>
                </a:solidFill>
                <a:effectLst>
                  <a:outerShdw blurRad="31750" dist="25400" dir="5400000" algn="tl" rotWithShape="0">
                    <a:srgbClr val="000000">
                      <a:alpha val="25000"/>
                    </a:srgbClr>
                  </a:outerShdw>
                </a:effectLst>
              </a:rPr>
              <a:t>What is Psychology? </a:t>
            </a:r>
            <a:endParaRPr lang="en-GB" dirty="0"/>
          </a:p>
        </p:txBody>
      </p:sp>
      <p:sp>
        <p:nvSpPr>
          <p:cNvPr id="12290" name="Content Placeholder 1"/>
          <p:cNvSpPr>
            <a:spLocks noGrp="1"/>
          </p:cNvSpPr>
          <p:nvPr>
            <p:ph idx="1"/>
          </p:nvPr>
        </p:nvSpPr>
        <p:spPr>
          <a:xfrm>
            <a:off x="0" y="738188"/>
            <a:ext cx="9144000" cy="4525963"/>
          </a:xfrm>
        </p:spPr>
        <p:txBody>
          <a:bodyPr/>
          <a:lstStyle/>
          <a:p>
            <a:pPr indent="12700" eaLnBrk="1" hangingPunct="1">
              <a:defRPr/>
            </a:pPr>
            <a:r>
              <a:rPr lang="en-GB" sz="2000" i="1" dirty="0"/>
              <a:t>Psyche</a:t>
            </a:r>
            <a:r>
              <a:rPr lang="en-GB" sz="2000" dirty="0"/>
              <a:t> is Greek meaning soul or mind and </a:t>
            </a:r>
            <a:r>
              <a:rPr lang="en-GB" sz="2000" i="1" dirty="0"/>
              <a:t>logia</a:t>
            </a:r>
            <a:r>
              <a:rPr lang="en-GB" sz="2000" dirty="0"/>
              <a:t> means a study or account. Psychology is therefore the study of the mind and behaviour.</a:t>
            </a:r>
          </a:p>
        </p:txBody>
      </p:sp>
      <p:sp>
        <p:nvSpPr>
          <p:cNvPr id="6" name="Content Placeholder 1"/>
          <p:cNvSpPr txBox="1">
            <a:spLocks/>
          </p:cNvSpPr>
          <p:nvPr/>
        </p:nvSpPr>
        <p:spPr bwMode="auto">
          <a:xfrm>
            <a:off x="0" y="1934369"/>
            <a:ext cx="9144000" cy="3726880"/>
          </a:xfrm>
          <a:prstGeom prst="rect">
            <a:avLst/>
          </a:prstGeom>
          <a:solidFill>
            <a:schemeClr val="bg1"/>
          </a:solidFill>
          <a:ln w="9525">
            <a:noFill/>
            <a:miter lim="800000"/>
            <a:headEnd/>
            <a:tailEnd/>
          </a:ln>
        </p:spPr>
        <p:txBody>
          <a:bodyPr/>
          <a:lstStyle/>
          <a:p>
            <a:pPr marL="365125" indent="-255588">
              <a:spcBef>
                <a:spcPts val="400"/>
              </a:spcBef>
              <a:buClr>
                <a:schemeClr val="accent1"/>
              </a:buClr>
              <a:buSzPct val="68000"/>
              <a:defRPr/>
            </a:pPr>
            <a:r>
              <a:rPr lang="en-GB" b="1" dirty="0">
                <a:solidFill>
                  <a:schemeClr val="tx2"/>
                </a:solidFill>
                <a:effectLst>
                  <a:outerShdw blurRad="31750" dist="25400" dir="5400000" algn="tl" rotWithShape="0">
                    <a:srgbClr val="000000">
                      <a:alpha val="25000"/>
                    </a:srgbClr>
                  </a:outerShdw>
                </a:effectLst>
                <a:latin typeface="+mj-lt"/>
              </a:rPr>
              <a:t>Philosophy first</a:t>
            </a:r>
            <a:endParaRPr lang="en-GB" dirty="0">
              <a:latin typeface="+mj-lt"/>
              <a:cs typeface="+mn-cs"/>
            </a:endParaRPr>
          </a:p>
          <a:p>
            <a:pPr marL="365125" indent="-255588">
              <a:spcBef>
                <a:spcPts val="400"/>
              </a:spcBef>
              <a:buClr>
                <a:schemeClr val="accent1"/>
              </a:buClr>
              <a:buSzPct val="68000"/>
              <a:buFont typeface="Wingdings 3" pitchFamily="18" charset="2"/>
              <a:buChar char=""/>
              <a:defRPr/>
            </a:pPr>
            <a:r>
              <a:rPr lang="en-GB" sz="2000" b="0" dirty="0">
                <a:latin typeface="+mj-lt"/>
              </a:rPr>
              <a:t>All the sciences evolved </a:t>
            </a:r>
            <a:r>
              <a:rPr lang="en-GB" sz="2000" b="0" dirty="0">
                <a:latin typeface="+mn-lt"/>
              </a:rPr>
              <a:t>from Philosophy with a move towards empirical methods of investigation in order to gain more objective answers. </a:t>
            </a:r>
          </a:p>
          <a:p>
            <a:pPr marL="365125" indent="-255588">
              <a:spcBef>
                <a:spcPts val="400"/>
              </a:spcBef>
              <a:buClr>
                <a:schemeClr val="accent1"/>
              </a:buClr>
              <a:buSzPct val="68000"/>
              <a:buFont typeface="Wingdings 3" pitchFamily="18" charset="2"/>
              <a:buChar char=""/>
              <a:defRPr/>
            </a:pPr>
            <a:r>
              <a:rPr lang="en-GB" sz="2000" b="0" dirty="0">
                <a:latin typeface="+mn-lt"/>
              </a:rPr>
              <a:t>Today, Psychology professes to be a science, employing the scientific method but continuing to investigate subjects of Philosophical interest like the mind and consciousness.</a:t>
            </a:r>
            <a:r>
              <a:rPr lang="en-GB" sz="2000" b="0" dirty="0"/>
              <a:t> </a:t>
            </a:r>
          </a:p>
          <a:p>
            <a:pPr marL="365125" indent="-255588">
              <a:spcBef>
                <a:spcPts val="400"/>
              </a:spcBef>
              <a:buClr>
                <a:schemeClr val="accent1"/>
              </a:buClr>
              <a:buSzPct val="68000"/>
              <a:buFont typeface="Wingdings 3" pitchFamily="18" charset="2"/>
              <a:buChar char=""/>
              <a:defRPr/>
            </a:pPr>
            <a:r>
              <a:rPr lang="en-GB" sz="2000" b="0" dirty="0"/>
              <a:t>Psychology departments in the USA often began as offshoots from Philosophy departments whereas in other places such as Germany, Psychology grew out of the science faculties</a:t>
            </a:r>
            <a:r>
              <a:rPr lang="en-GB" sz="2400" b="0" dirty="0"/>
              <a:t>.</a:t>
            </a:r>
          </a:p>
          <a:p>
            <a:pPr marL="365125" indent="-255588">
              <a:spcBef>
                <a:spcPts val="400"/>
              </a:spcBef>
              <a:buClr>
                <a:schemeClr val="accent1"/>
              </a:buClr>
              <a:buSzPct val="68000"/>
              <a:buFont typeface="Wingdings 3" pitchFamily="18" charset="2"/>
              <a:buChar char=""/>
              <a:defRPr/>
            </a:pPr>
            <a:endParaRPr lang="en-GB" sz="2400" dirty="0">
              <a:latin typeface="+mn-lt"/>
              <a:cs typeface="+mn-cs"/>
            </a:endParaRPr>
          </a:p>
        </p:txBody>
      </p:sp>
      <p:sp>
        <p:nvSpPr>
          <p:cNvPr id="7" name="Content Placeholder 1"/>
          <p:cNvSpPr txBox="1">
            <a:spLocks/>
          </p:cNvSpPr>
          <p:nvPr/>
        </p:nvSpPr>
        <p:spPr bwMode="auto">
          <a:xfrm>
            <a:off x="2590800" y="5857875"/>
            <a:ext cx="6553200" cy="1000125"/>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Char char=""/>
              <a:defRPr/>
            </a:pPr>
            <a:r>
              <a:rPr lang="en-GB" sz="2400" dirty="0">
                <a:solidFill>
                  <a:schemeClr val="bg2">
                    <a:lumMod val="25000"/>
                  </a:schemeClr>
                </a:solidFill>
                <a:latin typeface="Lucida Sans Unicode" pitchFamily="34" charset="0"/>
                <a:cs typeface="+mn-cs"/>
              </a:rPr>
              <a:t>Do you think Psychology should be in the science or humanities department?</a:t>
            </a:r>
            <a:endParaRPr lang="en-GB" sz="2400" dirty="0">
              <a:latin typeface="+mn-lt"/>
              <a:cs typeface="+mn-cs"/>
            </a:endParaRPr>
          </a:p>
        </p:txBody>
      </p:sp>
      <p:sp>
        <p:nvSpPr>
          <p:cNvPr id="8" name="Content Placeholder 1"/>
          <p:cNvSpPr txBox="1">
            <a:spLocks/>
          </p:cNvSpPr>
          <p:nvPr/>
        </p:nvSpPr>
        <p:spPr bwMode="auto">
          <a:xfrm>
            <a:off x="8351838" y="0"/>
            <a:ext cx="792162" cy="576263"/>
          </a:xfrm>
          <a:prstGeom prst="rect">
            <a:avLst/>
          </a:prstGeom>
          <a:noFill/>
          <a:ln w="9525">
            <a:noFill/>
            <a:miter lim="800000"/>
            <a:headEnd/>
            <a:tailEnd/>
          </a:ln>
        </p:spPr>
        <p:txBody>
          <a:bodyPr/>
          <a:lstStyle/>
          <a:p>
            <a:pPr marL="365125" indent="-255588">
              <a:spcBef>
                <a:spcPts val="400"/>
              </a:spcBef>
              <a:buClr>
                <a:schemeClr val="accent1"/>
              </a:buClr>
              <a:buSzPct val="68000"/>
              <a:defRPr/>
            </a:pPr>
            <a:r>
              <a:rPr lang="el-GR" sz="4400" dirty="0">
                <a:solidFill>
                  <a:schemeClr val="bg1"/>
                </a:solidFill>
                <a:latin typeface="+mj-lt"/>
              </a:rPr>
              <a:t>Ψ</a:t>
            </a:r>
            <a:endParaRPr lang="en-GB" sz="4000" dirty="0">
              <a:solidFill>
                <a:schemeClr val="bg1"/>
              </a:solidFill>
              <a:latin typeface="+mj-lt"/>
              <a:cs typeface="+mn-cs"/>
            </a:endParaRPr>
          </a:p>
        </p:txBody>
      </p:sp>
      <p:sp>
        <p:nvSpPr>
          <p:cNvPr id="9" name="Content Placeholder 1"/>
          <p:cNvSpPr txBox="1">
            <a:spLocks/>
          </p:cNvSpPr>
          <p:nvPr/>
        </p:nvSpPr>
        <p:spPr bwMode="auto">
          <a:xfrm>
            <a:off x="0" y="6281738"/>
            <a:ext cx="792163" cy="576262"/>
          </a:xfrm>
          <a:prstGeom prst="rect">
            <a:avLst/>
          </a:prstGeom>
          <a:noFill/>
          <a:ln w="9525">
            <a:noFill/>
            <a:miter lim="800000"/>
            <a:headEnd/>
            <a:tailEnd/>
          </a:ln>
        </p:spPr>
        <p:txBody>
          <a:bodyPr/>
          <a:lstStyle/>
          <a:p>
            <a:pPr marL="365125" indent="-255588">
              <a:spcBef>
                <a:spcPts val="400"/>
              </a:spcBef>
              <a:buClr>
                <a:schemeClr val="accent1"/>
              </a:buClr>
              <a:buSzPct val="68000"/>
              <a:defRPr/>
            </a:pPr>
            <a:r>
              <a:rPr lang="el-GR" sz="4400" dirty="0">
                <a:solidFill>
                  <a:schemeClr val="bg1"/>
                </a:solidFill>
                <a:latin typeface="+mj-lt"/>
              </a:rPr>
              <a:t>Ψ</a:t>
            </a:r>
            <a:endParaRPr lang="en-GB" sz="4000" dirty="0">
              <a:solidFill>
                <a:schemeClr val="bg1"/>
              </a:solidFill>
              <a:latin typeface="+mj-lt"/>
              <a:cs typeface="+mn-cs"/>
            </a:endParaRPr>
          </a:p>
        </p:txBody>
      </p:sp>
    </p:spTree>
    <p:extLst>
      <p:ext uri="{BB962C8B-B14F-4D97-AF65-F5344CB8AC3E}">
        <p14:creationId xmlns:p14="http://schemas.microsoft.com/office/powerpoint/2010/main" val="608515589"/>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6" grpId="0" animBg="1"/>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a:ln>
              <a:noFill/>
            </a:ln>
            <a:solidFill>
              <a:srgbClr val="000000"/>
            </a:solidFill>
            <a:effectLst/>
            <a:latin typeface="Verdana" charset="0"/>
            <a:ea typeface="Geneva"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a:ln>
              <a:noFill/>
            </a:ln>
            <a:solidFill>
              <a:srgbClr val="000000"/>
            </a:solidFill>
            <a:effectLst/>
            <a:latin typeface="Verdana" charset="0"/>
            <a:ea typeface="Geneva"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3480</TotalTime>
  <Words>1067</Words>
  <Application>Microsoft Office PowerPoint</Application>
  <PresentationFormat>On-screen Show (4:3)</PresentationFormat>
  <Paragraphs>100</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Lucida Sans Unicode</vt:lpstr>
      <vt:lpstr>Times</vt:lpstr>
      <vt:lpstr>Verdana</vt:lpstr>
      <vt:lpstr>Wingdings 3</vt:lpstr>
      <vt:lpstr>Blank</vt:lpstr>
      <vt:lpstr>Welcome to Psychology</vt:lpstr>
      <vt:lpstr>The word ‘science’</vt:lpstr>
      <vt:lpstr>Science is about discovering truths</vt:lpstr>
      <vt:lpstr>What makes psychology a science?</vt:lpstr>
      <vt:lpstr>Is psychology a ‘good’ science?</vt:lpstr>
      <vt:lpstr>Theories and paradigms</vt:lpstr>
      <vt:lpstr>Theoretical perspectives on psychology</vt:lpstr>
      <vt:lpstr>Conclusions</vt:lpstr>
      <vt:lpstr>What is Psychology? </vt:lpstr>
      <vt:lpstr>Is Psychology a science?</vt:lpstr>
      <vt:lpstr>Key studies</vt:lpstr>
      <vt:lpstr>Relevant videos</vt:lpstr>
    </vt:vector>
  </TitlesOfParts>
  <Manager/>
  <Company>Hachette UK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Philip Allan Publishers</dc:creator>
  <cp:keywords/>
  <dc:description/>
  <cp:lastModifiedBy>J M TYLER</cp:lastModifiedBy>
  <cp:revision>358</cp:revision>
  <cp:lastPrinted>2009-08-28T13:39:14Z</cp:lastPrinted>
  <dcterms:created xsi:type="dcterms:W3CDTF">2006-05-20T11:25:11Z</dcterms:created>
  <dcterms:modified xsi:type="dcterms:W3CDTF">2021-06-10T08:02:23Z</dcterms:modified>
  <cp:category/>
</cp:coreProperties>
</file>